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1"/>
  </p:notesMasterIdLst>
  <p:sldIdLst>
    <p:sldId id="258" r:id="rId6"/>
    <p:sldId id="272" r:id="rId7"/>
    <p:sldId id="303" r:id="rId8"/>
    <p:sldId id="275" r:id="rId9"/>
    <p:sldId id="282" r:id="rId10"/>
    <p:sldId id="280" r:id="rId11"/>
    <p:sldId id="322" r:id="rId12"/>
    <p:sldId id="281" r:id="rId13"/>
    <p:sldId id="283" r:id="rId14"/>
    <p:sldId id="304" r:id="rId15"/>
    <p:sldId id="325" r:id="rId16"/>
    <p:sldId id="276" r:id="rId17"/>
    <p:sldId id="319" r:id="rId18"/>
    <p:sldId id="320" r:id="rId19"/>
    <p:sldId id="315" r:id="rId20"/>
    <p:sldId id="316" r:id="rId21"/>
    <p:sldId id="277" r:id="rId22"/>
    <p:sldId id="323" r:id="rId23"/>
    <p:sldId id="278" r:id="rId24"/>
    <p:sldId id="279" r:id="rId25"/>
    <p:sldId id="326" r:id="rId26"/>
    <p:sldId id="288" r:id="rId27"/>
    <p:sldId id="324" r:id="rId28"/>
    <p:sldId id="289" r:id="rId29"/>
    <p:sldId id="290" r:id="rId30"/>
    <p:sldId id="291" r:id="rId31"/>
    <p:sldId id="292" r:id="rId32"/>
    <p:sldId id="293" r:id="rId33"/>
    <p:sldId id="297" r:id="rId34"/>
    <p:sldId id="311" r:id="rId35"/>
    <p:sldId id="312" r:id="rId36"/>
    <p:sldId id="313" r:id="rId37"/>
    <p:sldId id="314" r:id="rId38"/>
    <p:sldId id="310" r:id="rId39"/>
    <p:sldId id="321" r:id="rId40"/>
  </p:sldIdLst>
  <p:sldSz cx="12192000" cy="6858000"/>
  <p:notesSz cx="6800850" cy="98075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6A011F8-4276-4CF3-80A5-89ED4338D57C}">
          <p14:sldIdLst>
            <p14:sldId id="258"/>
            <p14:sldId id="272"/>
            <p14:sldId id="303"/>
            <p14:sldId id="275"/>
            <p14:sldId id="282"/>
            <p14:sldId id="280"/>
            <p14:sldId id="322"/>
            <p14:sldId id="281"/>
            <p14:sldId id="283"/>
            <p14:sldId id="304"/>
            <p14:sldId id="325"/>
            <p14:sldId id="276"/>
            <p14:sldId id="319"/>
            <p14:sldId id="320"/>
            <p14:sldId id="315"/>
            <p14:sldId id="316"/>
            <p14:sldId id="277"/>
            <p14:sldId id="323"/>
            <p14:sldId id="278"/>
            <p14:sldId id="279"/>
            <p14:sldId id="326"/>
          </p14:sldIdLst>
        </p14:section>
        <p14:section name="Naamloze sectie" id="{DCBA7C2D-1770-4C8B-AFFC-1EB6CC16A296}">
          <p14:sldIdLst>
            <p14:sldId id="288"/>
            <p14:sldId id="324"/>
            <p14:sldId id="289"/>
            <p14:sldId id="290"/>
            <p14:sldId id="291"/>
            <p14:sldId id="292"/>
            <p14:sldId id="293"/>
            <p14:sldId id="297"/>
            <p14:sldId id="311"/>
            <p14:sldId id="312"/>
            <p14:sldId id="313"/>
            <p14:sldId id="314"/>
            <p14:sldId id="31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90CDD-1FCE-4C9D-9204-0B40F47D1010}" v="3" dt="2024-10-15T11:31:25.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 Lukas - SG Eekeringe" userId="90debdc5-a6f0-43e5-b91f-c95811182bb0" providerId="ADAL" clId="{28B90CDD-1FCE-4C9D-9204-0B40F47D1010}"/>
    <pc:docChg chg="undo custSel addSld delSld modSld sldOrd modSection modNotesMaster">
      <pc:chgData name="M. Lukas - SG Eekeringe" userId="90debdc5-a6f0-43e5-b91f-c95811182bb0" providerId="ADAL" clId="{28B90CDD-1FCE-4C9D-9204-0B40F47D1010}" dt="2024-10-15T11:51:36.934" v="662" actId="20577"/>
      <pc:docMkLst>
        <pc:docMk/>
      </pc:docMkLst>
      <pc:sldChg chg="modSp mod">
        <pc:chgData name="M. Lukas - SG Eekeringe" userId="90debdc5-a6f0-43e5-b91f-c95811182bb0" providerId="ADAL" clId="{28B90CDD-1FCE-4C9D-9204-0B40F47D1010}" dt="2024-10-15T11:48:05.301" v="308" actId="20577"/>
        <pc:sldMkLst>
          <pc:docMk/>
          <pc:sldMk cId="3860337378" sldId="277"/>
        </pc:sldMkLst>
        <pc:spChg chg="mod">
          <ac:chgData name="M. Lukas - SG Eekeringe" userId="90debdc5-a6f0-43e5-b91f-c95811182bb0" providerId="ADAL" clId="{28B90CDD-1FCE-4C9D-9204-0B40F47D1010}" dt="2024-10-15T11:48:05.301" v="308" actId="20577"/>
          <ac:spMkLst>
            <pc:docMk/>
            <pc:sldMk cId="3860337378" sldId="277"/>
            <ac:spMk id="4" creationId="{F35525DE-CF23-1850-016D-16725A69728B}"/>
          </ac:spMkLst>
        </pc:spChg>
      </pc:sldChg>
      <pc:sldChg chg="modSp mod">
        <pc:chgData name="M. Lukas - SG Eekeringe" userId="90debdc5-a6f0-43e5-b91f-c95811182bb0" providerId="ADAL" clId="{28B90CDD-1FCE-4C9D-9204-0B40F47D1010}" dt="2024-10-15T11:51:36.934" v="662" actId="20577"/>
        <pc:sldMkLst>
          <pc:docMk/>
          <pc:sldMk cId="383473613" sldId="279"/>
        </pc:sldMkLst>
        <pc:spChg chg="mod">
          <ac:chgData name="M. Lukas - SG Eekeringe" userId="90debdc5-a6f0-43e5-b91f-c95811182bb0" providerId="ADAL" clId="{28B90CDD-1FCE-4C9D-9204-0B40F47D1010}" dt="2024-10-15T11:51:36.934" v="662" actId="20577"/>
          <ac:spMkLst>
            <pc:docMk/>
            <pc:sldMk cId="383473613" sldId="279"/>
            <ac:spMk id="4" creationId="{F35525DE-CF23-1850-016D-16725A69728B}"/>
          </ac:spMkLst>
        </pc:spChg>
      </pc:sldChg>
      <pc:sldChg chg="modSp mod ord">
        <pc:chgData name="M. Lukas - SG Eekeringe" userId="90debdc5-a6f0-43e5-b91f-c95811182bb0" providerId="ADAL" clId="{28B90CDD-1FCE-4C9D-9204-0B40F47D1010}" dt="2024-10-15T11:29:43.118" v="93" actId="20577"/>
        <pc:sldMkLst>
          <pc:docMk/>
          <pc:sldMk cId="68900909" sldId="280"/>
        </pc:sldMkLst>
        <pc:spChg chg="mod">
          <ac:chgData name="M. Lukas - SG Eekeringe" userId="90debdc5-a6f0-43e5-b91f-c95811182bb0" providerId="ADAL" clId="{28B90CDD-1FCE-4C9D-9204-0B40F47D1010}" dt="2024-10-15T11:29:43.118" v="93" actId="20577"/>
          <ac:spMkLst>
            <pc:docMk/>
            <pc:sldMk cId="68900909" sldId="280"/>
            <ac:spMk id="4" creationId="{F35525DE-CF23-1850-016D-16725A69728B}"/>
          </ac:spMkLst>
        </pc:spChg>
      </pc:sldChg>
      <pc:sldChg chg="modSp mod ord">
        <pc:chgData name="M. Lukas - SG Eekeringe" userId="90debdc5-a6f0-43e5-b91f-c95811182bb0" providerId="ADAL" clId="{28B90CDD-1FCE-4C9D-9204-0B40F47D1010}" dt="2024-10-15T11:31:59.751" v="114" actId="20577"/>
        <pc:sldMkLst>
          <pc:docMk/>
          <pc:sldMk cId="2854278958" sldId="281"/>
        </pc:sldMkLst>
        <pc:spChg chg="mod">
          <ac:chgData name="M. Lukas - SG Eekeringe" userId="90debdc5-a6f0-43e5-b91f-c95811182bb0" providerId="ADAL" clId="{28B90CDD-1FCE-4C9D-9204-0B40F47D1010}" dt="2024-10-15T11:31:59.751" v="114" actId="20577"/>
          <ac:spMkLst>
            <pc:docMk/>
            <pc:sldMk cId="2854278958" sldId="281"/>
            <ac:spMk id="4" creationId="{F35525DE-CF23-1850-016D-16725A69728B}"/>
          </ac:spMkLst>
        </pc:spChg>
      </pc:sldChg>
      <pc:sldChg chg="ord">
        <pc:chgData name="M. Lukas - SG Eekeringe" userId="90debdc5-a6f0-43e5-b91f-c95811182bb0" providerId="ADAL" clId="{28B90CDD-1FCE-4C9D-9204-0B40F47D1010}" dt="2024-10-15T11:13:39.358" v="12"/>
        <pc:sldMkLst>
          <pc:docMk/>
          <pc:sldMk cId="3727201838" sldId="282"/>
        </pc:sldMkLst>
      </pc:sldChg>
      <pc:sldChg chg="ord">
        <pc:chgData name="M. Lukas - SG Eekeringe" userId="90debdc5-a6f0-43e5-b91f-c95811182bb0" providerId="ADAL" clId="{28B90CDD-1FCE-4C9D-9204-0B40F47D1010}" dt="2024-10-15T11:24:52.191" v="24"/>
        <pc:sldMkLst>
          <pc:docMk/>
          <pc:sldMk cId="4080121173" sldId="283"/>
        </pc:sldMkLst>
      </pc:sldChg>
      <pc:sldChg chg="ord">
        <pc:chgData name="M. Lukas - SG Eekeringe" userId="90debdc5-a6f0-43e5-b91f-c95811182bb0" providerId="ADAL" clId="{28B90CDD-1FCE-4C9D-9204-0B40F47D1010}" dt="2024-10-15T11:25:03.891" v="26"/>
        <pc:sldMkLst>
          <pc:docMk/>
          <pc:sldMk cId="395175485" sldId="304"/>
        </pc:sldMkLst>
      </pc:sldChg>
      <pc:sldChg chg="modSp mod">
        <pc:chgData name="M. Lukas - SG Eekeringe" userId="90debdc5-a6f0-43e5-b91f-c95811182bb0" providerId="ADAL" clId="{28B90CDD-1FCE-4C9D-9204-0B40F47D1010}" dt="2024-10-15T11:43:03.236" v="200" actId="20577"/>
        <pc:sldMkLst>
          <pc:docMk/>
          <pc:sldMk cId="3602569785" sldId="315"/>
        </pc:sldMkLst>
        <pc:spChg chg="mod">
          <ac:chgData name="M. Lukas - SG Eekeringe" userId="90debdc5-a6f0-43e5-b91f-c95811182bb0" providerId="ADAL" clId="{28B90CDD-1FCE-4C9D-9204-0B40F47D1010}" dt="2024-10-15T11:43:03.236" v="200" actId="20577"/>
          <ac:spMkLst>
            <pc:docMk/>
            <pc:sldMk cId="3602569785" sldId="315"/>
            <ac:spMk id="4" creationId="{F35525DE-CF23-1850-016D-16725A69728B}"/>
          </ac:spMkLst>
        </pc:spChg>
      </pc:sldChg>
      <pc:sldChg chg="modSp mod ord">
        <pc:chgData name="M. Lukas - SG Eekeringe" userId="90debdc5-a6f0-43e5-b91f-c95811182bb0" providerId="ADAL" clId="{28B90CDD-1FCE-4C9D-9204-0B40F47D1010}" dt="2024-10-15T11:47:25.624" v="303"/>
        <pc:sldMkLst>
          <pc:docMk/>
          <pc:sldMk cId="1805526405" sldId="316"/>
        </pc:sldMkLst>
        <pc:spChg chg="mod">
          <ac:chgData name="M. Lukas - SG Eekeringe" userId="90debdc5-a6f0-43e5-b91f-c95811182bb0" providerId="ADAL" clId="{28B90CDD-1FCE-4C9D-9204-0B40F47D1010}" dt="2024-10-15T11:46:16.055" v="299" actId="20577"/>
          <ac:spMkLst>
            <pc:docMk/>
            <pc:sldMk cId="1805526405" sldId="316"/>
            <ac:spMk id="4" creationId="{F35525DE-CF23-1850-016D-16725A69728B}"/>
          </ac:spMkLst>
        </pc:spChg>
      </pc:sldChg>
      <pc:sldChg chg="del">
        <pc:chgData name="M. Lukas - SG Eekeringe" userId="90debdc5-a6f0-43e5-b91f-c95811182bb0" providerId="ADAL" clId="{28B90CDD-1FCE-4C9D-9204-0B40F47D1010}" dt="2024-10-15T11:12:00.034" v="6" actId="2696"/>
        <pc:sldMkLst>
          <pc:docMk/>
          <pc:sldMk cId="3449321254" sldId="317"/>
        </pc:sldMkLst>
      </pc:sldChg>
      <pc:sldChg chg="del">
        <pc:chgData name="M. Lukas - SG Eekeringe" userId="90debdc5-a6f0-43e5-b91f-c95811182bb0" providerId="ADAL" clId="{28B90CDD-1FCE-4C9D-9204-0B40F47D1010}" dt="2024-10-15T11:25:58.067" v="27" actId="2696"/>
        <pc:sldMkLst>
          <pc:docMk/>
          <pc:sldMk cId="3618477866" sldId="318"/>
        </pc:sldMkLst>
      </pc:sldChg>
      <pc:sldChg chg="modSp mod">
        <pc:chgData name="M. Lukas - SG Eekeringe" userId="90debdc5-a6f0-43e5-b91f-c95811182bb0" providerId="ADAL" clId="{28B90CDD-1FCE-4C9D-9204-0B40F47D1010}" dt="2024-10-15T11:13:12.008" v="10" actId="20577"/>
        <pc:sldMkLst>
          <pc:docMk/>
          <pc:sldMk cId="251553139" sldId="320"/>
        </pc:sldMkLst>
        <pc:spChg chg="mod">
          <ac:chgData name="M. Lukas - SG Eekeringe" userId="90debdc5-a6f0-43e5-b91f-c95811182bb0" providerId="ADAL" clId="{28B90CDD-1FCE-4C9D-9204-0B40F47D1010}" dt="2024-10-15T11:13:12.008" v="10" actId="20577"/>
          <ac:spMkLst>
            <pc:docMk/>
            <pc:sldMk cId="251553139" sldId="320"/>
            <ac:spMk id="5" creationId="{C437895D-3AB6-07F5-676C-EDD9FE1A9FD2}"/>
          </ac:spMkLst>
        </pc:spChg>
      </pc:sldChg>
      <pc:sldChg chg="ord">
        <pc:chgData name="M. Lukas - SG Eekeringe" userId="90debdc5-a6f0-43e5-b91f-c95811182bb0" providerId="ADAL" clId="{28B90CDD-1FCE-4C9D-9204-0B40F47D1010}" dt="2024-10-15T11:22:58.249" v="18"/>
        <pc:sldMkLst>
          <pc:docMk/>
          <pc:sldMk cId="4147659759" sldId="322"/>
        </pc:sldMkLst>
      </pc:sldChg>
      <pc:sldChg chg="modSp mod">
        <pc:chgData name="M. Lukas - SG Eekeringe" userId="90debdc5-a6f0-43e5-b91f-c95811182bb0" providerId="ADAL" clId="{28B90CDD-1FCE-4C9D-9204-0B40F47D1010}" dt="2024-10-15T11:51:10.221" v="654" actId="113"/>
        <pc:sldMkLst>
          <pc:docMk/>
          <pc:sldMk cId="807358339" sldId="323"/>
        </pc:sldMkLst>
        <pc:spChg chg="mod">
          <ac:chgData name="M. Lukas - SG Eekeringe" userId="90debdc5-a6f0-43e5-b91f-c95811182bb0" providerId="ADAL" clId="{28B90CDD-1FCE-4C9D-9204-0B40F47D1010}" dt="2024-10-15T11:51:10.221" v="654" actId="113"/>
          <ac:spMkLst>
            <pc:docMk/>
            <pc:sldMk cId="807358339" sldId="323"/>
            <ac:spMk id="4" creationId="{F35525DE-CF23-1850-016D-16725A69728B}"/>
          </ac:spMkLst>
        </pc:spChg>
      </pc:sldChg>
      <pc:sldChg chg="new del">
        <pc:chgData name="M. Lukas - SG Eekeringe" userId="90debdc5-a6f0-43e5-b91f-c95811182bb0" providerId="ADAL" clId="{28B90CDD-1FCE-4C9D-9204-0B40F47D1010}" dt="2024-10-15T11:06:44.338" v="1" actId="2696"/>
        <pc:sldMkLst>
          <pc:docMk/>
          <pc:sldMk cId="583877279" sldId="325"/>
        </pc:sldMkLst>
      </pc:sldChg>
      <pc:sldChg chg="addSp modSp add mod ord">
        <pc:chgData name="M. Lukas - SG Eekeringe" userId="90debdc5-a6f0-43e5-b91f-c95811182bb0" providerId="ADAL" clId="{28B90CDD-1FCE-4C9D-9204-0B40F47D1010}" dt="2024-10-15T11:40:07.576" v="116"/>
        <pc:sldMkLst>
          <pc:docMk/>
          <pc:sldMk cId="2267018872" sldId="325"/>
        </pc:sldMkLst>
        <pc:spChg chg="mod">
          <ac:chgData name="M. Lukas - SG Eekeringe" userId="90debdc5-a6f0-43e5-b91f-c95811182bb0" providerId="ADAL" clId="{28B90CDD-1FCE-4C9D-9204-0B40F47D1010}" dt="2024-10-15T11:06:52.470" v="3" actId="6549"/>
          <ac:spMkLst>
            <pc:docMk/>
            <pc:sldMk cId="2267018872" sldId="325"/>
            <ac:spMk id="4" creationId="{085E9D19-9644-238A-E06F-46DBB8DDAE72}"/>
          </ac:spMkLst>
        </pc:spChg>
        <pc:picChg chg="add mod">
          <ac:chgData name="M. Lukas - SG Eekeringe" userId="90debdc5-a6f0-43e5-b91f-c95811182bb0" providerId="ADAL" clId="{28B90CDD-1FCE-4C9D-9204-0B40F47D1010}" dt="2024-10-15T11:07:03.601" v="5" actId="1076"/>
          <ac:picMkLst>
            <pc:docMk/>
            <pc:sldMk cId="2267018872" sldId="325"/>
            <ac:picMk id="5" creationId="{FA7B47B0-B5ED-092E-63E5-55C3DD18B048}"/>
          </ac:picMkLst>
        </pc:picChg>
      </pc:sldChg>
      <pc:sldChg chg="new del">
        <pc:chgData name="M. Lukas - SG Eekeringe" userId="90debdc5-a6f0-43e5-b91f-c95811182bb0" providerId="ADAL" clId="{28B90CDD-1FCE-4C9D-9204-0B40F47D1010}" dt="2024-10-15T11:26:21.572" v="29" actId="2696"/>
        <pc:sldMkLst>
          <pc:docMk/>
          <pc:sldMk cId="512232347" sldId="326"/>
        </pc:sldMkLst>
      </pc:sldChg>
      <pc:sldChg chg="addSp delSp modSp add mod">
        <pc:chgData name="M. Lukas - SG Eekeringe" userId="90debdc5-a6f0-43e5-b91f-c95811182bb0" providerId="ADAL" clId="{28B90CDD-1FCE-4C9D-9204-0B40F47D1010}" dt="2024-10-15T11:28:45.825" v="88" actId="20577"/>
        <pc:sldMkLst>
          <pc:docMk/>
          <pc:sldMk cId="795292312" sldId="326"/>
        </pc:sldMkLst>
        <pc:spChg chg="add mod">
          <ac:chgData name="M. Lukas - SG Eekeringe" userId="90debdc5-a6f0-43e5-b91f-c95811182bb0" providerId="ADAL" clId="{28B90CDD-1FCE-4C9D-9204-0B40F47D1010}" dt="2024-10-15T11:28:19.055" v="79" actId="571"/>
          <ac:spMkLst>
            <pc:docMk/>
            <pc:sldMk cId="795292312" sldId="326"/>
            <ac:spMk id="3" creationId="{D3F9AFCE-15BB-DA7F-A9E9-8C09A42906C6}"/>
          </ac:spMkLst>
        </pc:spChg>
        <pc:spChg chg="mod">
          <ac:chgData name="M. Lukas - SG Eekeringe" userId="90debdc5-a6f0-43e5-b91f-c95811182bb0" providerId="ADAL" clId="{28B90CDD-1FCE-4C9D-9204-0B40F47D1010}" dt="2024-10-15T11:28:45.825" v="88" actId="20577"/>
          <ac:spMkLst>
            <pc:docMk/>
            <pc:sldMk cId="795292312" sldId="326"/>
            <ac:spMk id="4" creationId="{9ED0A64D-8276-4D95-F9B7-45D4A90CA079}"/>
          </ac:spMkLst>
        </pc:spChg>
        <pc:picChg chg="add del mod">
          <ac:chgData name="M. Lukas - SG Eekeringe" userId="90debdc5-a6f0-43e5-b91f-c95811182bb0" providerId="ADAL" clId="{28B90CDD-1FCE-4C9D-9204-0B40F47D1010}" dt="2024-10-15T11:28:18.531" v="78" actId="22"/>
          <ac:picMkLst>
            <pc:docMk/>
            <pc:sldMk cId="795292312" sldId="326"/>
            <ac:picMk id="6" creationId="{E0E8E147-EE5C-86EB-8CD1-9FD06DC63137}"/>
          </ac:picMkLst>
        </pc:picChg>
        <pc:picChg chg="add mod">
          <ac:chgData name="M. Lukas - SG Eekeringe" userId="90debdc5-a6f0-43e5-b91f-c95811182bb0" providerId="ADAL" clId="{28B90CDD-1FCE-4C9D-9204-0B40F47D1010}" dt="2024-10-15T11:28:33.518" v="83" actId="1076"/>
          <ac:picMkLst>
            <pc:docMk/>
            <pc:sldMk cId="795292312" sldId="326"/>
            <ac:picMk id="9" creationId="{4FAF08A2-FE1D-8677-C44C-FE70B081AF9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7035" cy="49208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2241" y="0"/>
            <a:ext cx="2947035" cy="492082"/>
          </a:xfrm>
          <a:prstGeom prst="rect">
            <a:avLst/>
          </a:prstGeom>
        </p:spPr>
        <p:txBody>
          <a:bodyPr vert="horz" lIns="91440" tIns="45720" rIns="91440" bIns="45720" rtlCol="0"/>
          <a:lstStyle>
            <a:lvl1pPr algn="r">
              <a:defRPr sz="1200"/>
            </a:lvl1pPr>
          </a:lstStyle>
          <a:p>
            <a:fld id="{9B442979-9B5B-4257-8C34-DCAA786DDDFD}" type="datetimeFigureOut">
              <a:rPr lang="nl-NL" smtClean="0"/>
              <a:t>15-10-2024</a:t>
            </a:fld>
            <a:endParaRPr lang="nl-NL"/>
          </a:p>
        </p:txBody>
      </p:sp>
      <p:sp>
        <p:nvSpPr>
          <p:cNvPr id="4" name="Tijdelijke aanduiding voor dia-afbeelding 3"/>
          <p:cNvSpPr>
            <a:spLocks noGrp="1" noRot="1" noChangeAspect="1"/>
          </p:cNvSpPr>
          <p:nvPr>
            <p:ph type="sldImg" idx="2"/>
          </p:nvPr>
        </p:nvSpPr>
        <p:spPr>
          <a:xfrm>
            <a:off x="458788" y="1225550"/>
            <a:ext cx="5883275" cy="33099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085" y="4719895"/>
            <a:ext cx="5440680" cy="3861733"/>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15495"/>
            <a:ext cx="2947035" cy="49208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2241" y="9315495"/>
            <a:ext cx="2947035" cy="492081"/>
          </a:xfrm>
          <a:prstGeom prst="rect">
            <a:avLst/>
          </a:prstGeom>
        </p:spPr>
        <p:txBody>
          <a:bodyPr vert="horz" lIns="91440" tIns="45720" rIns="91440" bIns="45720" rtlCol="0" anchor="b"/>
          <a:lstStyle>
            <a:lvl1pPr algn="r">
              <a:defRPr sz="1200"/>
            </a:lvl1pPr>
          </a:lstStyle>
          <a:p>
            <a:fld id="{A66C705E-7FBA-4C6F-B028-6BA1C64B70C3}" type="slidenum">
              <a:rPr lang="nl-NL" smtClean="0"/>
              <a:t>‹nr.›</a:t>
            </a:fld>
            <a:endParaRPr lang="nl-NL"/>
          </a:p>
        </p:txBody>
      </p:sp>
    </p:spTree>
    <p:extLst>
      <p:ext uri="{BB962C8B-B14F-4D97-AF65-F5344CB8AC3E}">
        <p14:creationId xmlns:p14="http://schemas.microsoft.com/office/powerpoint/2010/main" val="337066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8ECA49F-678E-A447-8D81-9A31FF29A92B}" type="slidenum">
              <a:rPr lang="en-US" smtClean="0"/>
              <a:t>1</a:t>
            </a:fld>
            <a:endParaRPr lang="en-US"/>
          </a:p>
        </p:txBody>
      </p:sp>
    </p:spTree>
    <p:extLst>
      <p:ext uri="{BB962C8B-B14F-4D97-AF65-F5344CB8AC3E}">
        <p14:creationId xmlns:p14="http://schemas.microsoft.com/office/powerpoint/2010/main" val="191373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10</a:t>
            </a:fld>
            <a:endParaRPr lang="nl-NL"/>
          </a:p>
        </p:txBody>
      </p:sp>
    </p:spTree>
    <p:extLst>
      <p:ext uri="{BB962C8B-B14F-4D97-AF65-F5344CB8AC3E}">
        <p14:creationId xmlns:p14="http://schemas.microsoft.com/office/powerpoint/2010/main" val="2932917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F0205-A07F-B8F7-9B09-2BF438719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CDBE6-F417-DD3D-516D-B6C162B28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306C5-3402-457A-C7A4-0CDC2D7448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355DB-E462-6F22-76E3-B7B4448886D5}"/>
              </a:ext>
            </a:extLst>
          </p:cNvPr>
          <p:cNvSpPr>
            <a:spLocks noGrp="1"/>
          </p:cNvSpPr>
          <p:nvPr>
            <p:ph type="sldNum" sz="quarter" idx="5"/>
          </p:nvPr>
        </p:nvSpPr>
        <p:spPr/>
        <p:txBody>
          <a:bodyPr/>
          <a:lstStyle/>
          <a:p>
            <a:fld id="{A66C705E-7FBA-4C6F-B028-6BA1C64B70C3}" type="slidenum">
              <a:rPr lang="nl-NL" smtClean="0"/>
              <a:t>11</a:t>
            </a:fld>
            <a:endParaRPr lang="nl-NL"/>
          </a:p>
        </p:txBody>
      </p:sp>
    </p:spTree>
    <p:extLst>
      <p:ext uri="{BB962C8B-B14F-4D97-AF65-F5344CB8AC3E}">
        <p14:creationId xmlns:p14="http://schemas.microsoft.com/office/powerpoint/2010/main" val="2913378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12</a:t>
            </a:fld>
            <a:endParaRPr lang="nl-NL"/>
          </a:p>
        </p:txBody>
      </p:sp>
    </p:spTree>
    <p:extLst>
      <p:ext uri="{BB962C8B-B14F-4D97-AF65-F5344CB8AC3E}">
        <p14:creationId xmlns:p14="http://schemas.microsoft.com/office/powerpoint/2010/main" val="198980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13</a:t>
            </a:fld>
            <a:endParaRPr lang="nl-NL"/>
          </a:p>
        </p:txBody>
      </p:sp>
    </p:spTree>
    <p:extLst>
      <p:ext uri="{BB962C8B-B14F-4D97-AF65-F5344CB8AC3E}">
        <p14:creationId xmlns:p14="http://schemas.microsoft.com/office/powerpoint/2010/main" val="232915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14</a:t>
            </a:fld>
            <a:endParaRPr lang="nl-NL"/>
          </a:p>
        </p:txBody>
      </p:sp>
    </p:spTree>
    <p:extLst>
      <p:ext uri="{BB962C8B-B14F-4D97-AF65-F5344CB8AC3E}">
        <p14:creationId xmlns:p14="http://schemas.microsoft.com/office/powerpoint/2010/main" val="1039513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15</a:t>
            </a:fld>
            <a:endParaRPr lang="nl-NL"/>
          </a:p>
        </p:txBody>
      </p:sp>
    </p:spTree>
    <p:extLst>
      <p:ext uri="{BB962C8B-B14F-4D97-AF65-F5344CB8AC3E}">
        <p14:creationId xmlns:p14="http://schemas.microsoft.com/office/powerpoint/2010/main" val="363961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16</a:t>
            </a:fld>
            <a:endParaRPr lang="nl-NL"/>
          </a:p>
        </p:txBody>
      </p:sp>
    </p:spTree>
    <p:extLst>
      <p:ext uri="{BB962C8B-B14F-4D97-AF65-F5344CB8AC3E}">
        <p14:creationId xmlns:p14="http://schemas.microsoft.com/office/powerpoint/2010/main" val="1527336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17</a:t>
            </a:fld>
            <a:endParaRPr lang="nl-NL"/>
          </a:p>
        </p:txBody>
      </p:sp>
    </p:spTree>
    <p:extLst>
      <p:ext uri="{BB962C8B-B14F-4D97-AF65-F5344CB8AC3E}">
        <p14:creationId xmlns:p14="http://schemas.microsoft.com/office/powerpoint/2010/main" val="3026079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18</a:t>
            </a:fld>
            <a:endParaRPr lang="nl-NL"/>
          </a:p>
        </p:txBody>
      </p:sp>
    </p:spTree>
    <p:extLst>
      <p:ext uri="{BB962C8B-B14F-4D97-AF65-F5344CB8AC3E}">
        <p14:creationId xmlns:p14="http://schemas.microsoft.com/office/powerpoint/2010/main" val="19769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19</a:t>
            </a:fld>
            <a:endParaRPr lang="nl-NL"/>
          </a:p>
        </p:txBody>
      </p:sp>
    </p:spTree>
    <p:extLst>
      <p:ext uri="{BB962C8B-B14F-4D97-AF65-F5344CB8AC3E}">
        <p14:creationId xmlns:p14="http://schemas.microsoft.com/office/powerpoint/2010/main" val="63412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a:t>
            </a:fld>
            <a:endParaRPr lang="nl-NL"/>
          </a:p>
        </p:txBody>
      </p:sp>
    </p:spTree>
    <p:extLst>
      <p:ext uri="{BB962C8B-B14F-4D97-AF65-F5344CB8AC3E}">
        <p14:creationId xmlns:p14="http://schemas.microsoft.com/office/powerpoint/2010/main" val="2106960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20</a:t>
            </a:fld>
            <a:endParaRPr lang="nl-NL"/>
          </a:p>
        </p:txBody>
      </p:sp>
    </p:spTree>
    <p:extLst>
      <p:ext uri="{BB962C8B-B14F-4D97-AF65-F5344CB8AC3E}">
        <p14:creationId xmlns:p14="http://schemas.microsoft.com/office/powerpoint/2010/main" val="366916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9355-F240-AC6A-FFD0-723C38854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BCA10-B810-0084-0FAA-8035B4373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36873-3559-53D6-1412-97FD6569D7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6BD3C4-EE05-81A5-5118-F9043024ACDF}"/>
              </a:ext>
            </a:extLst>
          </p:cNvPr>
          <p:cNvSpPr>
            <a:spLocks noGrp="1"/>
          </p:cNvSpPr>
          <p:nvPr>
            <p:ph type="sldNum" sz="quarter" idx="5"/>
          </p:nvPr>
        </p:nvSpPr>
        <p:spPr/>
        <p:txBody>
          <a:bodyPr/>
          <a:lstStyle/>
          <a:p>
            <a:fld id="{A66C705E-7FBA-4C6F-B028-6BA1C64B70C3}" type="slidenum">
              <a:rPr lang="nl-NL" smtClean="0"/>
              <a:t>21</a:t>
            </a:fld>
            <a:endParaRPr lang="nl-NL"/>
          </a:p>
        </p:txBody>
      </p:sp>
    </p:spTree>
    <p:extLst>
      <p:ext uri="{BB962C8B-B14F-4D97-AF65-F5344CB8AC3E}">
        <p14:creationId xmlns:p14="http://schemas.microsoft.com/office/powerpoint/2010/main" val="3056075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22</a:t>
            </a:fld>
            <a:endParaRPr lang="nl-NL"/>
          </a:p>
        </p:txBody>
      </p:sp>
    </p:spTree>
    <p:extLst>
      <p:ext uri="{BB962C8B-B14F-4D97-AF65-F5344CB8AC3E}">
        <p14:creationId xmlns:p14="http://schemas.microsoft.com/office/powerpoint/2010/main" val="143197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23</a:t>
            </a:fld>
            <a:endParaRPr lang="nl-NL"/>
          </a:p>
        </p:txBody>
      </p:sp>
    </p:spTree>
    <p:extLst>
      <p:ext uri="{BB962C8B-B14F-4D97-AF65-F5344CB8AC3E}">
        <p14:creationId xmlns:p14="http://schemas.microsoft.com/office/powerpoint/2010/main" val="843587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24</a:t>
            </a:fld>
            <a:endParaRPr lang="nl-NL"/>
          </a:p>
        </p:txBody>
      </p:sp>
    </p:spTree>
    <p:extLst>
      <p:ext uri="{BB962C8B-B14F-4D97-AF65-F5344CB8AC3E}">
        <p14:creationId xmlns:p14="http://schemas.microsoft.com/office/powerpoint/2010/main" val="1757829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25</a:t>
            </a:fld>
            <a:endParaRPr lang="nl-NL"/>
          </a:p>
        </p:txBody>
      </p:sp>
    </p:spTree>
    <p:extLst>
      <p:ext uri="{BB962C8B-B14F-4D97-AF65-F5344CB8AC3E}">
        <p14:creationId xmlns:p14="http://schemas.microsoft.com/office/powerpoint/2010/main" val="3096470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26</a:t>
            </a:fld>
            <a:endParaRPr lang="nl-NL"/>
          </a:p>
        </p:txBody>
      </p:sp>
    </p:spTree>
    <p:extLst>
      <p:ext uri="{BB962C8B-B14F-4D97-AF65-F5344CB8AC3E}">
        <p14:creationId xmlns:p14="http://schemas.microsoft.com/office/powerpoint/2010/main" val="3849609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27</a:t>
            </a:fld>
            <a:endParaRPr lang="nl-NL"/>
          </a:p>
        </p:txBody>
      </p:sp>
    </p:spTree>
    <p:extLst>
      <p:ext uri="{BB962C8B-B14F-4D97-AF65-F5344CB8AC3E}">
        <p14:creationId xmlns:p14="http://schemas.microsoft.com/office/powerpoint/2010/main" val="643050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28</a:t>
            </a:fld>
            <a:endParaRPr lang="nl-NL"/>
          </a:p>
        </p:txBody>
      </p:sp>
    </p:spTree>
    <p:extLst>
      <p:ext uri="{BB962C8B-B14F-4D97-AF65-F5344CB8AC3E}">
        <p14:creationId xmlns:p14="http://schemas.microsoft.com/office/powerpoint/2010/main" val="2786660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29</a:t>
            </a:fld>
            <a:endParaRPr lang="nl-NL"/>
          </a:p>
        </p:txBody>
      </p:sp>
    </p:spTree>
    <p:extLst>
      <p:ext uri="{BB962C8B-B14F-4D97-AF65-F5344CB8AC3E}">
        <p14:creationId xmlns:p14="http://schemas.microsoft.com/office/powerpoint/2010/main" val="408556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a:t>
            </a:fld>
            <a:endParaRPr lang="nl-NL"/>
          </a:p>
        </p:txBody>
      </p:sp>
    </p:spTree>
    <p:extLst>
      <p:ext uri="{BB962C8B-B14F-4D97-AF65-F5344CB8AC3E}">
        <p14:creationId xmlns:p14="http://schemas.microsoft.com/office/powerpoint/2010/main" val="235813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30</a:t>
            </a:fld>
            <a:endParaRPr lang="nl-NL"/>
          </a:p>
        </p:txBody>
      </p:sp>
    </p:spTree>
    <p:extLst>
      <p:ext uri="{BB962C8B-B14F-4D97-AF65-F5344CB8AC3E}">
        <p14:creationId xmlns:p14="http://schemas.microsoft.com/office/powerpoint/2010/main" val="204293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31</a:t>
            </a:fld>
            <a:endParaRPr lang="nl-NL"/>
          </a:p>
        </p:txBody>
      </p:sp>
    </p:spTree>
    <p:extLst>
      <p:ext uri="{BB962C8B-B14F-4D97-AF65-F5344CB8AC3E}">
        <p14:creationId xmlns:p14="http://schemas.microsoft.com/office/powerpoint/2010/main" val="3973992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32</a:t>
            </a:fld>
            <a:endParaRPr lang="nl-NL"/>
          </a:p>
        </p:txBody>
      </p:sp>
    </p:spTree>
    <p:extLst>
      <p:ext uri="{BB962C8B-B14F-4D97-AF65-F5344CB8AC3E}">
        <p14:creationId xmlns:p14="http://schemas.microsoft.com/office/powerpoint/2010/main" val="2350449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33</a:t>
            </a:fld>
            <a:endParaRPr lang="nl-NL"/>
          </a:p>
        </p:txBody>
      </p:sp>
    </p:spTree>
    <p:extLst>
      <p:ext uri="{BB962C8B-B14F-4D97-AF65-F5344CB8AC3E}">
        <p14:creationId xmlns:p14="http://schemas.microsoft.com/office/powerpoint/2010/main" val="3482308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34</a:t>
            </a:fld>
            <a:endParaRPr lang="nl-NL"/>
          </a:p>
        </p:txBody>
      </p:sp>
    </p:spTree>
    <p:extLst>
      <p:ext uri="{BB962C8B-B14F-4D97-AF65-F5344CB8AC3E}">
        <p14:creationId xmlns:p14="http://schemas.microsoft.com/office/powerpoint/2010/main" val="371069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35</a:t>
            </a:fld>
            <a:endParaRPr lang="nl-NL"/>
          </a:p>
        </p:txBody>
      </p:sp>
    </p:spTree>
    <p:extLst>
      <p:ext uri="{BB962C8B-B14F-4D97-AF65-F5344CB8AC3E}">
        <p14:creationId xmlns:p14="http://schemas.microsoft.com/office/powerpoint/2010/main" val="101997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4</a:t>
            </a:fld>
            <a:endParaRPr lang="nl-NL"/>
          </a:p>
        </p:txBody>
      </p:sp>
    </p:spTree>
    <p:extLst>
      <p:ext uri="{BB962C8B-B14F-4D97-AF65-F5344CB8AC3E}">
        <p14:creationId xmlns:p14="http://schemas.microsoft.com/office/powerpoint/2010/main" val="75176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5</a:t>
            </a:fld>
            <a:endParaRPr lang="nl-NL"/>
          </a:p>
        </p:txBody>
      </p:sp>
    </p:spTree>
    <p:extLst>
      <p:ext uri="{BB962C8B-B14F-4D97-AF65-F5344CB8AC3E}">
        <p14:creationId xmlns:p14="http://schemas.microsoft.com/office/powerpoint/2010/main" val="975548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6</a:t>
            </a:fld>
            <a:endParaRPr lang="nl-NL"/>
          </a:p>
        </p:txBody>
      </p:sp>
    </p:spTree>
    <p:extLst>
      <p:ext uri="{BB962C8B-B14F-4D97-AF65-F5344CB8AC3E}">
        <p14:creationId xmlns:p14="http://schemas.microsoft.com/office/powerpoint/2010/main" val="206610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7</a:t>
            </a:fld>
            <a:endParaRPr lang="nl-NL"/>
          </a:p>
        </p:txBody>
      </p:sp>
    </p:spTree>
    <p:extLst>
      <p:ext uri="{BB962C8B-B14F-4D97-AF65-F5344CB8AC3E}">
        <p14:creationId xmlns:p14="http://schemas.microsoft.com/office/powerpoint/2010/main" val="388704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8</a:t>
            </a:fld>
            <a:endParaRPr lang="nl-NL"/>
          </a:p>
        </p:txBody>
      </p:sp>
    </p:spTree>
    <p:extLst>
      <p:ext uri="{BB962C8B-B14F-4D97-AF65-F5344CB8AC3E}">
        <p14:creationId xmlns:p14="http://schemas.microsoft.com/office/powerpoint/2010/main" val="239028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9</a:t>
            </a:fld>
            <a:endParaRPr lang="nl-NL"/>
          </a:p>
        </p:txBody>
      </p:sp>
    </p:spTree>
    <p:extLst>
      <p:ext uri="{BB962C8B-B14F-4D97-AF65-F5344CB8AC3E}">
        <p14:creationId xmlns:p14="http://schemas.microsoft.com/office/powerpoint/2010/main" val="53401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26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D1B40C9-B24D-4F03-A8AB-85FCBEDB73C1}" type="datetimeFigureOut">
              <a:rPr lang="nl-NL" smtClean="0"/>
              <a:t>15-10-2024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B12529-105B-473F-984B-877134675EC1}" type="slidenum">
              <a:rPr lang="nl-NL" smtClean="0"/>
              <a:t>‹nr.›</a:t>
            </a:fld>
            <a:endParaRPr lang="nl-NL"/>
          </a:p>
        </p:txBody>
      </p:sp>
    </p:spTree>
    <p:extLst>
      <p:ext uri="{BB962C8B-B14F-4D97-AF65-F5344CB8AC3E}">
        <p14:creationId xmlns:p14="http://schemas.microsoft.com/office/powerpoint/2010/main" val="4068932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9D1D7D-7D33-C647-888F-E3FFB2B3C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0A4EE-8E75-1743-A862-C4759F67FFAC}" type="datetimeFigureOut">
              <a:rPr lang="en-US" smtClean="0"/>
              <a:t>10/15/2024</a:t>
            </a:fld>
            <a:endParaRPr lang="en-US"/>
          </a:p>
        </p:txBody>
      </p:sp>
      <p:sp>
        <p:nvSpPr>
          <p:cNvPr id="6" name="Slide Number Placeholder 5">
            <a:extLst>
              <a:ext uri="{FF2B5EF4-FFF2-40B4-BE49-F238E27FC236}">
                <a16:creationId xmlns:a16="http://schemas.microsoft.com/office/drawing/2014/main" id="{0EACB6A5-C3C1-604E-A196-F76A578A9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28F4-89AF-1A4E-96CA-0854774099FA}" type="slidenum">
              <a:rPr lang="en-US" smtClean="0"/>
              <a:t>‹nr.›</a:t>
            </a:fld>
            <a:endParaRPr lang="en-US"/>
          </a:p>
        </p:txBody>
      </p:sp>
    </p:spTree>
    <p:extLst>
      <p:ext uri="{BB962C8B-B14F-4D97-AF65-F5344CB8AC3E}">
        <p14:creationId xmlns:p14="http://schemas.microsoft.com/office/powerpoint/2010/main" val="15612448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accent1">
                <a:lumMod val="45000"/>
                <a:lumOff val="55000"/>
              </a:schemeClr>
            </a:gs>
            <a:gs pos="96000">
              <a:schemeClr val="accent6"/>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B40C9-B24D-4F03-A8AB-85FCBEDB73C1}" type="datetimeFigureOut">
              <a:rPr lang="nl-NL" smtClean="0"/>
              <a:t>15-10-2024</a:t>
            </a:fld>
            <a:endParaRPr lang="nl-N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12529-105B-473F-984B-877134675EC1}" type="slidenum">
              <a:rPr lang="nl-NL" smtClean="0"/>
              <a:t>‹nr.›</a:t>
            </a:fld>
            <a:endParaRPr lang="nl-NL"/>
          </a:p>
        </p:txBody>
      </p:sp>
    </p:spTree>
    <p:extLst>
      <p:ext uri="{BB962C8B-B14F-4D97-AF65-F5344CB8AC3E}">
        <p14:creationId xmlns:p14="http://schemas.microsoft.com/office/powerpoint/2010/main" val="355317723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ojUg3E_2tE?feature=oembed"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mailto:examens@eekeringe.nl" TargetMode="External"/><Relationship Id="rId4" Type="http://schemas.openxmlformats.org/officeDocument/2006/relationships/hyperlink" Target="mailto:mlukas@eekeringe.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1F5B0F-1603-4843-8A1F-8D4BCBEB4088}"/>
              </a:ext>
            </a:extLst>
          </p:cNvPr>
          <p:cNvSpPr/>
          <p:nvPr/>
        </p:nvSpPr>
        <p:spPr>
          <a:xfrm>
            <a:off x="0" y="0"/>
            <a:ext cx="12192000" cy="685800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B82565B-1BDE-E54D-B7F6-D4BFC938F043}"/>
              </a:ext>
            </a:extLst>
          </p:cNvPr>
          <p:cNvPicPr>
            <a:picLocks noChangeAspect="1" noChangeArrowheads="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5702458" y="1"/>
            <a:ext cx="23740456" cy="6851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716662-0FC3-6C45-A5EE-79211832DD08}"/>
              </a:ext>
            </a:extLst>
          </p:cNvPr>
          <p:cNvSpPr txBox="1"/>
          <p:nvPr/>
        </p:nvSpPr>
        <p:spPr>
          <a:xfrm>
            <a:off x="0" y="2562851"/>
            <a:ext cx="12192000" cy="769441"/>
          </a:xfrm>
          <a:prstGeom prst="rect">
            <a:avLst/>
          </a:prstGeom>
          <a:noFill/>
        </p:spPr>
        <p:txBody>
          <a:bodyPr wrap="square" rtlCol="0">
            <a:spAutoFit/>
          </a:bodyPr>
          <a:lstStyle/>
          <a:p>
            <a:pPr algn="ctr"/>
            <a:r>
              <a:rPr lang="en-US" sz="4400" b="1">
                <a:solidFill>
                  <a:srgbClr val="500062"/>
                </a:solidFill>
                <a:latin typeface="Rockwell" panose="02060603020205020403" pitchFamily="18" charset="77"/>
              </a:rPr>
              <a:t> </a:t>
            </a:r>
          </a:p>
        </p:txBody>
      </p:sp>
      <p:pic>
        <p:nvPicPr>
          <p:cNvPr id="6" name="Picture 5">
            <a:extLst>
              <a:ext uri="{FF2B5EF4-FFF2-40B4-BE49-F238E27FC236}">
                <a16:creationId xmlns:a16="http://schemas.microsoft.com/office/drawing/2014/main" id="{7D892C5E-1C64-BD42-B85E-323808658054}"/>
              </a:ext>
            </a:extLst>
          </p:cNvPr>
          <p:cNvPicPr>
            <a:picLocks noChangeAspect="1"/>
          </p:cNvPicPr>
          <p:nvPr/>
        </p:nvPicPr>
        <p:blipFill>
          <a:blip r:embed="rId4"/>
          <a:stretch>
            <a:fillRect/>
          </a:stretch>
        </p:blipFill>
        <p:spPr>
          <a:xfrm>
            <a:off x="3556000" y="2782158"/>
            <a:ext cx="5080000" cy="1219200"/>
          </a:xfrm>
          <a:prstGeom prst="rect">
            <a:avLst/>
          </a:prstGeom>
        </p:spPr>
      </p:pic>
    </p:spTree>
    <p:extLst>
      <p:ext uri="{BB962C8B-B14F-4D97-AF65-F5344CB8AC3E}">
        <p14:creationId xmlns:p14="http://schemas.microsoft.com/office/powerpoint/2010/main" val="313628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1569660"/>
          </a:xfrm>
          <a:prstGeom prst="rect">
            <a:avLst/>
          </a:prstGeom>
          <a:noFill/>
        </p:spPr>
        <p:txBody>
          <a:bodyPr wrap="square" lIns="91440" tIns="45720" rIns="91440" bIns="45720" anchor="t">
            <a:spAutoFit/>
          </a:bodyPr>
          <a:lstStyle/>
          <a:p>
            <a:pPr eaLnBrk="1" hangingPunct="1"/>
            <a:endParaRPr lang="nl-NL" sz="3200" b="1">
              <a:cs typeface="Calibri"/>
            </a:endParaRPr>
          </a:p>
          <a:p>
            <a:pPr eaLnBrk="1" hangingPunct="1"/>
            <a:endParaRPr lang="nl-NL" sz="3200"/>
          </a:p>
          <a:p>
            <a:pPr eaLnBrk="1" hangingPunct="1"/>
            <a:endParaRPr lang="nl-NL" sz="3200">
              <a:ea typeface="Verdana"/>
              <a:cs typeface="Verdana"/>
            </a:endParaRPr>
          </a:p>
        </p:txBody>
      </p:sp>
      <p:pic>
        <p:nvPicPr>
          <p:cNvPr id="3" name="Afbeelding 4">
            <a:extLst>
              <a:ext uri="{FF2B5EF4-FFF2-40B4-BE49-F238E27FC236}">
                <a16:creationId xmlns:a16="http://schemas.microsoft.com/office/drawing/2014/main" id="{0B561818-7C5F-7E3B-8615-74081A5781E3}"/>
              </a:ext>
            </a:extLst>
          </p:cNvPr>
          <p:cNvPicPr>
            <a:picLocks noChangeAspect="1"/>
          </p:cNvPicPr>
          <p:nvPr/>
        </p:nvPicPr>
        <p:blipFill>
          <a:blip r:embed="rId4"/>
          <a:stretch>
            <a:fillRect/>
          </a:stretch>
        </p:blipFill>
        <p:spPr>
          <a:xfrm>
            <a:off x="847559" y="1720121"/>
            <a:ext cx="10483512" cy="4901650"/>
          </a:xfrm>
          <a:prstGeom prst="rect">
            <a:avLst/>
          </a:prstGeom>
        </p:spPr>
      </p:pic>
    </p:spTree>
    <p:extLst>
      <p:ext uri="{BB962C8B-B14F-4D97-AF65-F5344CB8AC3E}">
        <p14:creationId xmlns:p14="http://schemas.microsoft.com/office/powerpoint/2010/main" val="39517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90FF-5829-7F8D-24E6-6557D3D6E0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11647E-596D-459F-B16C-02088C1E0667}"/>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355B2811-1C09-2988-2083-52D58D336283}"/>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085E9D19-9644-238A-E06F-46DBB8DDAE72}"/>
              </a:ext>
            </a:extLst>
          </p:cNvPr>
          <p:cNvSpPr txBox="1"/>
          <p:nvPr/>
        </p:nvSpPr>
        <p:spPr>
          <a:xfrm>
            <a:off x="955040" y="1706504"/>
            <a:ext cx="9685569" cy="2062103"/>
          </a:xfrm>
          <a:prstGeom prst="rect">
            <a:avLst/>
          </a:prstGeom>
          <a:noFill/>
        </p:spPr>
        <p:txBody>
          <a:bodyPr wrap="square" lIns="91440" tIns="45720" rIns="91440" bIns="45720" anchor="t">
            <a:spAutoFit/>
          </a:bodyPr>
          <a:lstStyle/>
          <a:p>
            <a:endParaRPr lang="nl-NL" sz="3200" dirty="0">
              <a:ea typeface="Calibri"/>
              <a:cs typeface="Calibri"/>
            </a:endParaRPr>
          </a:p>
          <a:p>
            <a:endParaRPr lang="nl-NL" sz="3200" dirty="0">
              <a:ea typeface="Calibri"/>
              <a:cs typeface="Calibri"/>
            </a:endParaRPr>
          </a:p>
          <a:p>
            <a:pPr lvl="1"/>
            <a:endParaRPr lang="nl-NL" sz="3200" dirty="0">
              <a:ea typeface="Calibri"/>
              <a:cs typeface="Calibri"/>
            </a:endParaRPr>
          </a:p>
          <a:p>
            <a:pPr lvl="1"/>
            <a:endParaRPr lang="nl-NL" sz="3200" dirty="0">
              <a:ea typeface="Verdana"/>
              <a:cs typeface="Verdana"/>
            </a:endParaRPr>
          </a:p>
        </p:txBody>
      </p:sp>
      <p:pic>
        <p:nvPicPr>
          <p:cNvPr id="5" name="Afbeelding 4">
            <a:extLst>
              <a:ext uri="{FF2B5EF4-FFF2-40B4-BE49-F238E27FC236}">
                <a16:creationId xmlns:a16="http://schemas.microsoft.com/office/drawing/2014/main" id="{FA7B47B0-B5ED-092E-63E5-55C3DD18B048}"/>
              </a:ext>
            </a:extLst>
          </p:cNvPr>
          <p:cNvPicPr>
            <a:picLocks noChangeAspect="1"/>
          </p:cNvPicPr>
          <p:nvPr/>
        </p:nvPicPr>
        <p:blipFill>
          <a:blip r:embed="rId4"/>
          <a:stretch>
            <a:fillRect/>
          </a:stretch>
        </p:blipFill>
        <p:spPr>
          <a:xfrm>
            <a:off x="395746" y="248679"/>
            <a:ext cx="11400508" cy="5547841"/>
          </a:xfrm>
          <a:prstGeom prst="rect">
            <a:avLst/>
          </a:prstGeom>
        </p:spPr>
      </p:pic>
    </p:spTree>
    <p:extLst>
      <p:ext uri="{BB962C8B-B14F-4D97-AF65-F5344CB8AC3E}">
        <p14:creationId xmlns:p14="http://schemas.microsoft.com/office/powerpoint/2010/main" val="226701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706504"/>
            <a:ext cx="9685569" cy="6001643"/>
          </a:xfrm>
          <a:prstGeom prst="rect">
            <a:avLst/>
          </a:prstGeom>
          <a:noFill/>
        </p:spPr>
        <p:txBody>
          <a:bodyPr wrap="square" lIns="91440" tIns="45720" rIns="91440" bIns="45720" anchor="t">
            <a:spAutoFit/>
          </a:bodyPr>
          <a:lstStyle/>
          <a:p>
            <a:r>
              <a:rPr lang="nl-NL" sz="3200" b="1" dirty="0"/>
              <a:t>Het examenreglement van SG </a:t>
            </a:r>
            <a:r>
              <a:rPr lang="nl-NL" sz="3200" b="1" dirty="0" err="1"/>
              <a:t>Eekeringe</a:t>
            </a:r>
          </a:p>
          <a:p>
            <a:pPr eaLnBrk="1" hangingPunct="1"/>
            <a:endParaRPr lang="nl-NL" sz="3200"/>
          </a:p>
          <a:p>
            <a:r>
              <a:rPr lang="nl-NL" sz="3200" dirty="0">
                <a:ea typeface="Calibri" panose="020F0502020204030204"/>
                <a:cs typeface="Calibri" panose="020F0502020204030204"/>
              </a:rPr>
              <a:t>Alle maatregelen omtrent het eindexamen, de organisatie van het eindexamen en de gang van zaken tijdens het eindexamen.</a:t>
            </a:r>
            <a:endParaRPr lang="en-US" sz="3200" dirty="0">
              <a:ea typeface="Calibri"/>
              <a:cs typeface="Calibri"/>
            </a:endParaRPr>
          </a:p>
          <a:p>
            <a:endParaRPr lang="nl-NL" sz="3200" dirty="0">
              <a:ea typeface="Calibri"/>
              <a:cs typeface="Calibri"/>
            </a:endParaRPr>
          </a:p>
          <a:p>
            <a:r>
              <a:rPr lang="nl-NL" sz="3200" dirty="0">
                <a:ea typeface="Calibri"/>
                <a:cs typeface="Calibri"/>
              </a:rPr>
              <a:t>Is te vinden in magister, ELO, Bronnen, gedeelde documenten, examenzaken.</a:t>
            </a:r>
            <a:endParaRPr lang="en-US" sz="3200" dirty="0">
              <a:ea typeface="Calibri"/>
              <a:cs typeface="Calibri"/>
            </a:endParaRPr>
          </a:p>
          <a:p>
            <a:endParaRPr lang="nl-NL" sz="3200" dirty="0">
              <a:ea typeface="Calibri"/>
              <a:cs typeface="Calibri"/>
            </a:endParaRPr>
          </a:p>
          <a:p>
            <a:endParaRPr lang="nl-NL" sz="3200" dirty="0">
              <a:ea typeface="Calibri"/>
              <a:cs typeface="Calibri"/>
            </a:endParaRPr>
          </a:p>
          <a:p>
            <a:pPr lvl="1"/>
            <a:endParaRPr lang="nl-NL" sz="3200">
              <a:ea typeface="Calibri" panose="020F0502020204030204"/>
              <a:cs typeface="Calibri" panose="020F0502020204030204"/>
            </a:endParaRPr>
          </a:p>
          <a:p>
            <a:pPr lvl="1"/>
            <a:endParaRPr lang="nl-NL" sz="3200">
              <a:ea typeface="Verdana"/>
              <a:cs typeface="Verdana"/>
            </a:endParaRPr>
          </a:p>
        </p:txBody>
      </p:sp>
    </p:spTree>
    <p:extLst>
      <p:ext uri="{BB962C8B-B14F-4D97-AF65-F5344CB8AC3E}">
        <p14:creationId xmlns:p14="http://schemas.microsoft.com/office/powerpoint/2010/main" val="380050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4801314"/>
          </a:xfrm>
          <a:prstGeom prst="rect">
            <a:avLst/>
          </a:prstGeom>
          <a:noFill/>
        </p:spPr>
        <p:txBody>
          <a:bodyPr wrap="square" lIns="91440" tIns="45720" rIns="91440" bIns="45720" anchor="t">
            <a:spAutoFit/>
          </a:bodyPr>
          <a:lstStyle/>
          <a:p>
            <a:r>
              <a:rPr lang="nl-NL" sz="2000">
                <a:latin typeface="Verdana"/>
                <a:ea typeface="Verdana"/>
                <a:cs typeface="Calibri" panose="020F0502020204030204"/>
              </a:rPr>
              <a:t>2. Met fraude bedoelen we elke handeling of een poging daartoe, waardoor een geleverde prestatie niet geheel als een eigen prestatie kan worden beschouwd. Als een kandidaat aantekeningen bij zich heeft die niet zijn toegestaan, op een spiekbriefje of anders, is er in ieder geval sprake van fraude. </a:t>
            </a:r>
            <a:endParaRPr lang="nl-NL" sz="1000">
              <a:latin typeface="Verdana"/>
              <a:ea typeface="Verdana"/>
              <a:cs typeface="Calibri" panose="020F0502020204030204"/>
            </a:endParaRPr>
          </a:p>
          <a:p>
            <a:r>
              <a:rPr lang="nl-NL" sz="2800">
                <a:latin typeface="Verdana"/>
                <a:ea typeface="Verdana"/>
                <a:cs typeface="Calibri" panose="020F0502020204030204"/>
              </a:rPr>
              <a:t>Indien een kandidaat artificial intelligence (AI), zoals bijvoorbeeld </a:t>
            </a:r>
            <a:r>
              <a:rPr lang="nl-NL" sz="2800" err="1">
                <a:latin typeface="Verdana"/>
                <a:ea typeface="Verdana"/>
                <a:cs typeface="Calibri" panose="020F0502020204030204"/>
              </a:rPr>
              <a:t>ChatGPT</a:t>
            </a:r>
            <a:r>
              <a:rPr lang="nl-NL" sz="2800">
                <a:latin typeface="Verdana"/>
                <a:ea typeface="Verdana"/>
                <a:cs typeface="Calibri" panose="020F0502020204030204"/>
              </a:rPr>
              <a:t>, heeft gebruikt zonder expliciete toestemming van de docent is er ook sprake van fraude.</a:t>
            </a:r>
            <a:br>
              <a:rPr lang="nl-NL" sz="2800">
                <a:latin typeface="Verdana"/>
                <a:ea typeface="Verdana"/>
                <a:cs typeface="Calibri" panose="020F0502020204030204"/>
              </a:rPr>
            </a:br>
            <a:r>
              <a:rPr lang="nl-NL" sz="2000">
                <a:latin typeface="Verdana"/>
                <a:ea typeface="Verdana"/>
                <a:cs typeface="Calibri" panose="020F0502020204030204"/>
              </a:rPr>
              <a:t> </a:t>
            </a:r>
            <a:br>
              <a:rPr lang="nl-NL" sz="2000">
                <a:latin typeface="Verdana"/>
                <a:ea typeface="Verdana"/>
                <a:cs typeface="Calibri" panose="020F0502020204030204"/>
              </a:rPr>
            </a:br>
            <a:endParaRPr lang="nl-NL" sz="1000">
              <a:latin typeface="Verdana"/>
              <a:ea typeface="Verdana"/>
              <a:cs typeface="Calibri" panose="020F0502020204030204"/>
            </a:endParaRPr>
          </a:p>
          <a:p>
            <a:pPr lvl="1"/>
            <a:endParaRPr lang="nl-NL" sz="3200">
              <a:ea typeface="Calibri" panose="020F0502020204030204"/>
              <a:cs typeface="Calibri" panose="020F0502020204030204"/>
            </a:endParaRPr>
          </a:p>
          <a:p>
            <a:pPr lvl="1"/>
            <a:endParaRPr lang="nl-NL" sz="3200">
              <a:ea typeface="Verdana"/>
              <a:cs typeface="Verdana"/>
            </a:endParaRPr>
          </a:p>
        </p:txBody>
      </p:sp>
    </p:spTree>
    <p:extLst>
      <p:ext uri="{BB962C8B-B14F-4D97-AF65-F5344CB8AC3E}">
        <p14:creationId xmlns:p14="http://schemas.microsoft.com/office/powerpoint/2010/main" val="349509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584775"/>
          </a:xfrm>
          <a:prstGeom prst="rect">
            <a:avLst/>
          </a:prstGeom>
          <a:noFill/>
        </p:spPr>
        <p:txBody>
          <a:bodyPr wrap="square" lIns="91440" tIns="45720" rIns="91440" bIns="45720" anchor="t">
            <a:spAutoFit/>
          </a:bodyPr>
          <a:lstStyle/>
          <a:p>
            <a:pPr lvl="1"/>
            <a:endParaRPr lang="nl-NL" sz="3200">
              <a:ea typeface="Verdana"/>
              <a:cs typeface="Verdana"/>
            </a:endParaRPr>
          </a:p>
        </p:txBody>
      </p:sp>
      <p:sp>
        <p:nvSpPr>
          <p:cNvPr id="5" name="TextBox 4">
            <a:extLst>
              <a:ext uri="{FF2B5EF4-FFF2-40B4-BE49-F238E27FC236}">
                <a16:creationId xmlns:a16="http://schemas.microsoft.com/office/drawing/2014/main" id="{C437895D-3AB6-07F5-676C-EDD9FE1A9FD2}"/>
              </a:ext>
            </a:extLst>
          </p:cNvPr>
          <p:cNvSpPr txBox="1"/>
          <p:nvPr/>
        </p:nvSpPr>
        <p:spPr>
          <a:xfrm>
            <a:off x="955040" y="2311401"/>
            <a:ext cx="10678160"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24.	</a:t>
            </a:r>
            <a:r>
              <a:rPr lang="en-US" b="1" dirty="0" err="1"/>
              <a:t>Beoordeling</a:t>
            </a:r>
            <a:r>
              <a:rPr lang="en-US" b="1" dirty="0"/>
              <a:t> </a:t>
            </a:r>
            <a:r>
              <a:rPr lang="en-US" b="1" dirty="0" err="1"/>
              <a:t>toetsen</a:t>
            </a:r>
            <a:endParaRPr lang="en-US" b="1" dirty="0" err="1">
              <a:ea typeface="Calibri"/>
              <a:cs typeface="Calibri"/>
            </a:endParaRPr>
          </a:p>
          <a:p>
            <a:r>
              <a:rPr lang="en-US" dirty="0"/>
              <a:t>De </a:t>
            </a:r>
            <a:r>
              <a:rPr lang="en-US" dirty="0" err="1"/>
              <a:t>vakdocent</a:t>
            </a:r>
            <a:r>
              <a:rPr lang="en-US" dirty="0"/>
              <a:t> (examinator) </a:t>
            </a:r>
            <a:r>
              <a:rPr lang="en-US" dirty="0" err="1"/>
              <a:t>beoordeelt</a:t>
            </a:r>
            <a:r>
              <a:rPr lang="en-US" dirty="0"/>
              <a:t> de </a:t>
            </a:r>
            <a:r>
              <a:rPr lang="en-US" dirty="0" err="1"/>
              <a:t>gemaakte</a:t>
            </a:r>
            <a:r>
              <a:rPr lang="en-US" dirty="0"/>
              <a:t> </a:t>
            </a:r>
            <a:r>
              <a:rPr lang="en-US" dirty="0" err="1"/>
              <a:t>toetsen</a:t>
            </a:r>
            <a:r>
              <a:rPr lang="en-US" dirty="0"/>
              <a:t> conform het door de </a:t>
            </a:r>
            <a:r>
              <a:rPr lang="en-US" dirty="0" err="1"/>
              <a:t>vaksectie</a:t>
            </a:r>
            <a:r>
              <a:rPr lang="en-US" dirty="0"/>
              <a:t> </a:t>
            </a:r>
            <a:r>
              <a:rPr lang="en-US" dirty="0" err="1"/>
              <a:t>vastgestelde</a:t>
            </a:r>
            <a:r>
              <a:rPr lang="en-US" dirty="0"/>
              <a:t> </a:t>
            </a:r>
            <a:r>
              <a:rPr lang="en-US" dirty="0" err="1"/>
              <a:t>correctie</a:t>
            </a:r>
            <a:r>
              <a:rPr lang="en-US" dirty="0"/>
              <a:t> </a:t>
            </a:r>
            <a:r>
              <a:rPr lang="en-US" dirty="0" err="1"/>
              <a:t>en</a:t>
            </a:r>
            <a:r>
              <a:rPr lang="en-US" dirty="0"/>
              <a:t> </a:t>
            </a:r>
            <a:r>
              <a:rPr lang="en-US" dirty="0" err="1"/>
              <a:t>beoordelingsmodel</a:t>
            </a:r>
            <a:r>
              <a:rPr lang="en-US" dirty="0"/>
              <a:t>. De </a:t>
            </a:r>
            <a:r>
              <a:rPr lang="en-US" dirty="0" err="1"/>
              <a:t>kandidaat</a:t>
            </a:r>
            <a:r>
              <a:rPr lang="en-US" dirty="0"/>
              <a:t> die het </a:t>
            </a:r>
            <a:r>
              <a:rPr lang="en-US" dirty="0" err="1"/>
              <a:t>niet</a:t>
            </a:r>
            <a:r>
              <a:rPr lang="en-US" dirty="0"/>
              <a:t> </a:t>
            </a:r>
            <a:r>
              <a:rPr lang="en-US" dirty="0" err="1"/>
              <a:t>eens</a:t>
            </a:r>
            <a:r>
              <a:rPr lang="en-US" dirty="0"/>
              <a:t> is met de </a:t>
            </a:r>
            <a:r>
              <a:rPr lang="en-US" dirty="0" err="1"/>
              <a:t>beoordeling</a:t>
            </a:r>
            <a:r>
              <a:rPr lang="en-US" dirty="0"/>
              <a:t> </a:t>
            </a:r>
            <a:r>
              <a:rPr lang="en-US" dirty="0" err="1"/>
              <a:t>kan</a:t>
            </a:r>
            <a:r>
              <a:rPr lang="en-US" dirty="0"/>
              <a:t> in </a:t>
            </a:r>
            <a:r>
              <a:rPr lang="en-US" dirty="0" err="1"/>
              <a:t>eerste</a:t>
            </a:r>
            <a:r>
              <a:rPr lang="en-US" dirty="0"/>
              <a:t> </a:t>
            </a:r>
            <a:r>
              <a:rPr lang="en-US" dirty="0" err="1"/>
              <a:t>instantie</a:t>
            </a:r>
            <a:r>
              <a:rPr lang="en-US" dirty="0"/>
              <a:t> </a:t>
            </a:r>
            <a:r>
              <a:rPr lang="en-US" dirty="0" err="1"/>
              <a:t>bij</a:t>
            </a:r>
            <a:r>
              <a:rPr lang="en-US" dirty="0"/>
              <a:t> de </a:t>
            </a:r>
            <a:r>
              <a:rPr lang="en-US" dirty="0" err="1"/>
              <a:t>vakdocent</a:t>
            </a:r>
            <a:r>
              <a:rPr lang="en-US" dirty="0"/>
              <a:t> </a:t>
            </a:r>
            <a:r>
              <a:rPr lang="en-US" dirty="0" err="1"/>
              <a:t>terecht</a:t>
            </a:r>
            <a:r>
              <a:rPr lang="en-US" dirty="0"/>
              <a:t>. Als de </a:t>
            </a:r>
            <a:r>
              <a:rPr lang="en-US" dirty="0" err="1"/>
              <a:t>kandidaat</a:t>
            </a:r>
            <a:r>
              <a:rPr lang="en-US" dirty="0"/>
              <a:t> er met de </a:t>
            </a:r>
            <a:r>
              <a:rPr lang="en-US" dirty="0" err="1"/>
              <a:t>vakdocent</a:t>
            </a:r>
            <a:r>
              <a:rPr lang="en-US" dirty="0"/>
              <a:t> </a:t>
            </a:r>
            <a:r>
              <a:rPr lang="en-US" dirty="0" err="1"/>
              <a:t>niet</a:t>
            </a:r>
            <a:r>
              <a:rPr lang="en-US" dirty="0"/>
              <a:t> </a:t>
            </a:r>
            <a:r>
              <a:rPr lang="en-US" dirty="0" err="1"/>
              <a:t>uitkomt</a:t>
            </a:r>
            <a:r>
              <a:rPr lang="en-US" dirty="0"/>
              <a:t>, </a:t>
            </a:r>
            <a:r>
              <a:rPr lang="en-US" dirty="0" err="1"/>
              <a:t>wordt</a:t>
            </a:r>
            <a:r>
              <a:rPr lang="en-US" dirty="0"/>
              <a:t> het </a:t>
            </a:r>
            <a:r>
              <a:rPr lang="en-US" dirty="0" err="1"/>
              <a:t>gehele</a:t>
            </a:r>
            <a:r>
              <a:rPr lang="en-US" dirty="0"/>
              <a:t> </a:t>
            </a:r>
            <a:r>
              <a:rPr lang="en-US" dirty="0" err="1"/>
              <a:t>werk</a:t>
            </a:r>
            <a:r>
              <a:rPr lang="en-US" dirty="0"/>
              <a:t> door </a:t>
            </a:r>
            <a:r>
              <a:rPr lang="en-US" dirty="0" err="1"/>
              <a:t>een</a:t>
            </a:r>
            <a:r>
              <a:rPr lang="en-US" dirty="0"/>
              <a:t> </a:t>
            </a:r>
            <a:r>
              <a:rPr lang="en-US" dirty="0" err="1"/>
              <a:t>ander</a:t>
            </a:r>
            <a:r>
              <a:rPr lang="en-US" dirty="0"/>
              <a:t> lid van de </a:t>
            </a:r>
            <a:r>
              <a:rPr lang="en-US" dirty="0" err="1"/>
              <a:t>sectie</a:t>
            </a:r>
            <a:r>
              <a:rPr lang="en-US" dirty="0"/>
              <a:t> </a:t>
            </a:r>
            <a:r>
              <a:rPr lang="en-US" dirty="0" err="1"/>
              <a:t>nogmaals</a:t>
            </a:r>
            <a:r>
              <a:rPr lang="en-US" dirty="0"/>
              <a:t> </a:t>
            </a:r>
            <a:r>
              <a:rPr lang="en-US" dirty="0" err="1"/>
              <a:t>beoordeeld</a:t>
            </a:r>
            <a:r>
              <a:rPr lang="en-US" dirty="0"/>
              <a:t>. </a:t>
            </a:r>
            <a:r>
              <a:rPr lang="en-US" dirty="0" err="1"/>
              <a:t>Deze</a:t>
            </a:r>
            <a:r>
              <a:rPr lang="en-US" dirty="0"/>
              <a:t> </a:t>
            </a:r>
            <a:r>
              <a:rPr lang="en-US" dirty="0" err="1"/>
              <a:t>uitkomst</a:t>
            </a:r>
            <a:r>
              <a:rPr lang="en-US" dirty="0"/>
              <a:t> is </a:t>
            </a:r>
            <a:r>
              <a:rPr lang="en-US" dirty="0" err="1"/>
              <a:t>bindend</a:t>
            </a:r>
            <a:r>
              <a:rPr lang="en-US" dirty="0"/>
              <a:t>. De </a:t>
            </a:r>
            <a:r>
              <a:rPr lang="en-US" dirty="0" err="1"/>
              <a:t>leerling</a:t>
            </a:r>
            <a:r>
              <a:rPr lang="en-US" dirty="0"/>
              <a:t> en </a:t>
            </a:r>
            <a:r>
              <a:rPr lang="en-US" dirty="0" err="1"/>
              <a:t>zijn</a:t>
            </a:r>
            <a:r>
              <a:rPr lang="en-US" dirty="0"/>
              <a:t> of </a:t>
            </a:r>
            <a:r>
              <a:rPr lang="en-US" dirty="0" err="1"/>
              <a:t>haar</a:t>
            </a:r>
            <a:r>
              <a:rPr lang="en-US" dirty="0"/>
              <a:t> </a:t>
            </a:r>
            <a:r>
              <a:rPr lang="en-US" dirty="0" err="1"/>
              <a:t>ouder</a:t>
            </a:r>
            <a:r>
              <a:rPr lang="en-US" dirty="0"/>
              <a:t>(s) en/of </a:t>
            </a:r>
            <a:r>
              <a:rPr lang="en-US" dirty="0" err="1"/>
              <a:t>verzorger</a:t>
            </a:r>
            <a:r>
              <a:rPr lang="en-US" dirty="0"/>
              <a:t>(s) </a:t>
            </a:r>
            <a:r>
              <a:rPr lang="en-US" dirty="0" err="1"/>
              <a:t>hebben</a:t>
            </a:r>
            <a:r>
              <a:rPr lang="en-US" dirty="0"/>
              <a:t> </a:t>
            </a:r>
            <a:r>
              <a:rPr lang="en-US" dirty="0" err="1"/>
              <a:t>recht</a:t>
            </a:r>
            <a:r>
              <a:rPr lang="en-US" dirty="0"/>
              <a:t> van </a:t>
            </a:r>
            <a:r>
              <a:rPr lang="en-US" dirty="0" err="1"/>
              <a:t>inzage</a:t>
            </a:r>
            <a:r>
              <a:rPr lang="en-US" dirty="0"/>
              <a:t> in het </a:t>
            </a:r>
            <a:r>
              <a:rPr lang="en-US" dirty="0" err="1"/>
              <a:t>gemaakte</a:t>
            </a:r>
            <a:r>
              <a:rPr lang="en-US" dirty="0"/>
              <a:t> </a:t>
            </a:r>
            <a:r>
              <a:rPr lang="en-US" dirty="0" err="1"/>
              <a:t>werk</a:t>
            </a:r>
            <a:r>
              <a:rPr lang="en-US" dirty="0"/>
              <a:t>. </a:t>
            </a:r>
          </a:p>
          <a:p>
            <a:r>
              <a:rPr lang="en-US" sz="3200" dirty="0"/>
              <a:t>Bij </a:t>
            </a:r>
            <a:r>
              <a:rPr lang="en-US" sz="3200" dirty="0" err="1"/>
              <a:t>een</a:t>
            </a:r>
            <a:r>
              <a:rPr lang="en-US" sz="3200" dirty="0"/>
              <a:t> </a:t>
            </a:r>
            <a:r>
              <a:rPr lang="en-US" sz="3200" dirty="0" err="1"/>
              <a:t>mondelinge</a:t>
            </a:r>
            <a:r>
              <a:rPr lang="en-US" sz="3200" dirty="0"/>
              <a:t> </a:t>
            </a:r>
            <a:r>
              <a:rPr lang="en-US" sz="3200" dirty="0" err="1"/>
              <a:t>toets</a:t>
            </a:r>
            <a:r>
              <a:rPr lang="en-US" sz="3200" dirty="0"/>
              <a:t> die </a:t>
            </a:r>
            <a:r>
              <a:rPr lang="en-US" sz="3200" dirty="0" err="1"/>
              <a:t>wordt</a:t>
            </a:r>
            <a:r>
              <a:rPr lang="en-US" sz="3200" dirty="0"/>
              <a:t> </a:t>
            </a:r>
            <a:r>
              <a:rPr lang="en-US" sz="3200" dirty="0" err="1"/>
              <a:t>afgenomen</a:t>
            </a:r>
            <a:r>
              <a:rPr lang="en-US" sz="3200" dirty="0"/>
              <a:t> door </a:t>
            </a:r>
            <a:r>
              <a:rPr lang="en-US" sz="3200" dirty="0" err="1"/>
              <a:t>één</a:t>
            </a:r>
            <a:r>
              <a:rPr lang="en-US" sz="3200" dirty="0"/>
              <a:t> docent, </a:t>
            </a:r>
            <a:r>
              <a:rPr lang="en-US" sz="3200" dirty="0" err="1"/>
              <a:t>wordt</a:t>
            </a:r>
            <a:r>
              <a:rPr lang="en-US" sz="3200" dirty="0"/>
              <a:t> de </a:t>
            </a:r>
            <a:r>
              <a:rPr lang="en-US" sz="3200" dirty="0" err="1"/>
              <a:t>toets</a:t>
            </a:r>
            <a:r>
              <a:rPr lang="en-US" sz="3200" dirty="0"/>
              <a:t> </a:t>
            </a:r>
            <a:r>
              <a:rPr lang="en-US" sz="3200" dirty="0" err="1"/>
              <a:t>auditief</a:t>
            </a:r>
            <a:r>
              <a:rPr lang="en-US" sz="3200" dirty="0"/>
              <a:t> </a:t>
            </a:r>
            <a:r>
              <a:rPr lang="en-US" sz="3200" dirty="0" err="1"/>
              <a:t>opgenomen</a:t>
            </a:r>
            <a:r>
              <a:rPr lang="en-US" sz="3200" dirty="0"/>
              <a:t>. </a:t>
            </a:r>
            <a:endParaRPr lang="en-US" sz="3200" dirty="0">
              <a:ea typeface="Calibri"/>
              <a:cs typeface="Calibri"/>
            </a:endParaRPr>
          </a:p>
        </p:txBody>
      </p:sp>
    </p:spTree>
    <p:extLst>
      <p:ext uri="{BB962C8B-B14F-4D97-AF65-F5344CB8AC3E}">
        <p14:creationId xmlns:p14="http://schemas.microsoft.com/office/powerpoint/2010/main" val="25155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5509200"/>
          </a:xfrm>
          <a:prstGeom prst="rect">
            <a:avLst/>
          </a:prstGeom>
          <a:noFill/>
        </p:spPr>
        <p:txBody>
          <a:bodyPr wrap="square" lIns="91440" tIns="45720" rIns="91440" bIns="45720" anchor="t">
            <a:spAutoFit/>
          </a:bodyPr>
          <a:lstStyle/>
          <a:p>
            <a:r>
              <a:rPr lang="nl-NL" sz="3200" dirty="0">
                <a:ea typeface="Calibri"/>
                <a:cs typeface="Calibri"/>
              </a:rPr>
              <a:t>PTA worden afgenomen in SE weken</a:t>
            </a:r>
          </a:p>
          <a:p>
            <a:endParaRPr lang="nl-NL" sz="3200" dirty="0">
              <a:ea typeface="Calibri"/>
              <a:cs typeface="Calibri"/>
            </a:endParaRPr>
          </a:p>
          <a:p>
            <a:r>
              <a:rPr lang="nl-NL" sz="3200" dirty="0">
                <a:ea typeface="Calibri"/>
                <a:cs typeface="Calibri"/>
              </a:rPr>
              <a:t>SE 4.1  in week 42/43 (17 t/m 25 oktober 2024)</a:t>
            </a:r>
          </a:p>
          <a:p>
            <a:r>
              <a:rPr lang="nl-NL" sz="3200" dirty="0">
                <a:ea typeface="Calibri"/>
                <a:cs typeface="Calibri"/>
              </a:rPr>
              <a:t>SE 4.2  in week 3         (13 t/m 17 januari 2025)</a:t>
            </a:r>
          </a:p>
          <a:p>
            <a:r>
              <a:rPr lang="nl-NL" sz="3200" dirty="0">
                <a:ea typeface="Calibri"/>
                <a:cs typeface="Calibri"/>
              </a:rPr>
              <a:t>SE 4.3 in week 11        (10 t/m 14 maart 2025)</a:t>
            </a:r>
          </a:p>
          <a:p>
            <a:endParaRPr lang="nl-NL" sz="3200" dirty="0">
              <a:ea typeface="Calibri"/>
              <a:cs typeface="Calibri"/>
            </a:endParaRPr>
          </a:p>
          <a:p>
            <a:endParaRPr lang="nl-NL" sz="3200" dirty="0">
              <a:ea typeface="Calibri"/>
              <a:cs typeface="Calibri"/>
            </a:endParaRPr>
          </a:p>
          <a:p>
            <a:r>
              <a:rPr lang="nl-NL" sz="3200" dirty="0">
                <a:ea typeface="Calibri"/>
                <a:cs typeface="Calibri"/>
              </a:rPr>
              <a:t>Na elke SE week 1 vak herkansen</a:t>
            </a:r>
          </a:p>
          <a:p>
            <a:endParaRPr lang="nl-NL" sz="3200" b="1" dirty="0">
              <a:ea typeface="Calibri" panose="020F0502020204030204"/>
              <a:cs typeface="Calibri" panose="020F0502020204030204"/>
            </a:endParaRPr>
          </a:p>
          <a:p>
            <a:endParaRPr lang="nl-NL" sz="3200" dirty="0">
              <a:ea typeface="Calibri" panose="020F0502020204030204"/>
              <a:cs typeface="Calibri" panose="020F0502020204030204"/>
            </a:endParaRPr>
          </a:p>
          <a:p>
            <a:endParaRPr lang="nl-NL" sz="3200" dirty="0">
              <a:ea typeface="Verdana"/>
              <a:cs typeface="Verdana"/>
            </a:endParaRPr>
          </a:p>
        </p:txBody>
      </p:sp>
    </p:spTree>
    <p:extLst>
      <p:ext uri="{BB962C8B-B14F-4D97-AF65-F5344CB8AC3E}">
        <p14:creationId xmlns:p14="http://schemas.microsoft.com/office/powerpoint/2010/main" val="3602569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5509200"/>
          </a:xfrm>
          <a:prstGeom prst="rect">
            <a:avLst/>
          </a:prstGeom>
          <a:noFill/>
        </p:spPr>
        <p:txBody>
          <a:bodyPr wrap="square" lIns="91440" tIns="45720" rIns="91440" bIns="45720" anchor="t">
            <a:spAutoFit/>
          </a:bodyPr>
          <a:lstStyle/>
          <a:p>
            <a:r>
              <a:rPr lang="nl-NL" sz="3200" b="1" dirty="0">
                <a:ea typeface="Verdana"/>
              </a:rPr>
              <a:t>CSPE (Centraal Praktische en Schriftelijk Examen)</a:t>
            </a:r>
            <a:endParaRPr lang="nl-NL" sz="3200" dirty="0">
              <a:ea typeface="Calibri"/>
            </a:endParaRPr>
          </a:p>
          <a:p>
            <a:endParaRPr lang="nl-NL" sz="3200" dirty="0"/>
          </a:p>
          <a:p>
            <a:r>
              <a:rPr lang="nl-NL" sz="3200" dirty="0"/>
              <a:t>Het examen voor de beroepsgerichte profielvakken voor BB, BK en GL.  Start rond week 15, begin april. </a:t>
            </a:r>
            <a:endParaRPr lang="nl-NL" sz="3200" dirty="0">
              <a:ea typeface="Calibri"/>
              <a:cs typeface="Calibri"/>
            </a:endParaRPr>
          </a:p>
          <a:p>
            <a:endParaRPr lang="nl-NL" sz="3200" dirty="0">
              <a:ea typeface="Calibri"/>
              <a:cs typeface="Calibri"/>
            </a:endParaRPr>
          </a:p>
          <a:p>
            <a:r>
              <a:rPr lang="nl-NL" sz="3200" dirty="0">
                <a:ea typeface="Calibri"/>
                <a:cs typeface="Calibri"/>
              </a:rPr>
              <a:t>Z&amp;W (Zorg en Welzijn)</a:t>
            </a:r>
          </a:p>
          <a:p>
            <a:r>
              <a:rPr lang="nl-NL" sz="3200" dirty="0">
                <a:ea typeface="Calibri"/>
                <a:cs typeface="Calibri"/>
              </a:rPr>
              <a:t>D&amp;P (Dienstverlening en Product) +GL/D&amp;P</a:t>
            </a:r>
          </a:p>
          <a:p>
            <a:r>
              <a:rPr lang="nl-NL" sz="3200" dirty="0">
                <a:ea typeface="Calibri"/>
                <a:cs typeface="Calibri"/>
              </a:rPr>
              <a:t>PIE (Produceren, Installeren en Energie)</a:t>
            </a:r>
          </a:p>
          <a:p>
            <a:r>
              <a:rPr lang="nl-NL" sz="3200" dirty="0">
                <a:ea typeface="Calibri"/>
                <a:cs typeface="Calibri"/>
              </a:rPr>
              <a:t>BWI (Bouwen, Wonen en Interieur)</a:t>
            </a:r>
          </a:p>
          <a:p>
            <a:endParaRPr lang="nl-NL" sz="3200" dirty="0">
              <a:ea typeface="Verdana"/>
              <a:cs typeface="Calibri"/>
            </a:endParaRPr>
          </a:p>
          <a:p>
            <a:endParaRPr lang="nl-NL" sz="3200" dirty="0">
              <a:ea typeface="Verdana"/>
              <a:cs typeface="Verdana"/>
            </a:endParaRPr>
          </a:p>
        </p:txBody>
      </p:sp>
    </p:spTree>
    <p:extLst>
      <p:ext uri="{BB962C8B-B14F-4D97-AF65-F5344CB8AC3E}">
        <p14:creationId xmlns:p14="http://schemas.microsoft.com/office/powerpoint/2010/main" val="1805526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4031873"/>
          </a:xfrm>
          <a:prstGeom prst="rect">
            <a:avLst/>
          </a:prstGeom>
          <a:noFill/>
        </p:spPr>
        <p:txBody>
          <a:bodyPr wrap="square" lIns="91440" tIns="45720" rIns="91440" bIns="45720" anchor="t">
            <a:spAutoFit/>
          </a:bodyPr>
          <a:lstStyle/>
          <a:p>
            <a:pPr eaLnBrk="1" hangingPunct="1"/>
            <a:r>
              <a:rPr lang="nl-NL" sz="3200" b="1" dirty="0">
                <a:ea typeface="Verdana"/>
                <a:cs typeface="Verdana"/>
              </a:rPr>
              <a:t>Centraal examen (CE)</a:t>
            </a:r>
          </a:p>
          <a:p>
            <a:pPr eaLnBrk="1" hangingPunct="1"/>
            <a:endParaRPr lang="nl-NL" sz="3200" b="1" dirty="0">
              <a:ea typeface="Verdana"/>
              <a:cs typeface="Verdana"/>
            </a:endParaRPr>
          </a:p>
          <a:p>
            <a:r>
              <a:rPr lang="nl-NL" sz="3200" dirty="0"/>
              <a:t>Inhoud en vorm zijn bepaald door het CVTE.(College voor Toetsen en Examens)</a:t>
            </a:r>
            <a:endParaRPr lang="nl-NL" sz="3200" dirty="0">
              <a:cs typeface="Calibri"/>
            </a:endParaRPr>
          </a:p>
          <a:p>
            <a:pPr eaLnBrk="1" hangingPunct="1"/>
            <a:r>
              <a:rPr lang="nl-NL" sz="3200" dirty="0"/>
              <a:t>Afname aan het eind van het 4</a:t>
            </a:r>
            <a:r>
              <a:rPr lang="nl-NL" sz="3200" baseline="30000" dirty="0"/>
              <a:t>e</a:t>
            </a:r>
            <a:r>
              <a:rPr lang="nl-NL" sz="3200" dirty="0"/>
              <a:t> leerjaar.</a:t>
            </a:r>
          </a:p>
          <a:p>
            <a:pPr eaLnBrk="1" hangingPunct="1"/>
            <a:endParaRPr lang="nl-NL" sz="3200" dirty="0">
              <a:ea typeface="Verdana"/>
              <a:cs typeface="Verdana"/>
            </a:endParaRPr>
          </a:p>
          <a:p>
            <a:r>
              <a:rPr lang="nl-NL" sz="3200" b="1" dirty="0">
                <a:ea typeface="Verdana"/>
                <a:cs typeface="Calibri"/>
              </a:rPr>
              <a:t>GL/TL </a:t>
            </a:r>
            <a:r>
              <a:rPr lang="nl-NL" sz="3200" dirty="0">
                <a:ea typeface="Verdana"/>
                <a:cs typeface="Calibri"/>
              </a:rPr>
              <a:t>start van 14 t/m 26 mei 2025</a:t>
            </a:r>
          </a:p>
          <a:p>
            <a:endParaRPr lang="nl-NL" sz="3200" dirty="0">
              <a:ea typeface="Verdana"/>
              <a:cs typeface="Verdana"/>
            </a:endParaRPr>
          </a:p>
        </p:txBody>
      </p:sp>
    </p:spTree>
    <p:extLst>
      <p:ext uri="{BB962C8B-B14F-4D97-AF65-F5344CB8AC3E}">
        <p14:creationId xmlns:p14="http://schemas.microsoft.com/office/powerpoint/2010/main" val="3860337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6494085"/>
          </a:xfrm>
          <a:prstGeom prst="rect">
            <a:avLst/>
          </a:prstGeom>
          <a:noFill/>
        </p:spPr>
        <p:txBody>
          <a:bodyPr wrap="square" lIns="91440" tIns="45720" rIns="91440" bIns="45720" anchor="t">
            <a:spAutoFit/>
          </a:bodyPr>
          <a:lstStyle/>
          <a:p>
            <a:r>
              <a:rPr lang="nl-NL" sz="3200" b="1" dirty="0">
                <a:ea typeface="Verdana"/>
              </a:rPr>
              <a:t>Centraal Examen (CE)</a:t>
            </a:r>
            <a:endParaRPr lang="nl-NL" sz="3200" dirty="0">
              <a:ea typeface="Calibri"/>
            </a:endParaRPr>
          </a:p>
          <a:p>
            <a:endParaRPr lang="nl-NL" sz="3200" dirty="0"/>
          </a:p>
          <a:p>
            <a:r>
              <a:rPr lang="nl-NL" sz="3200" dirty="0"/>
              <a:t>Het examen voor BB, BK in de vakken </a:t>
            </a:r>
            <a:r>
              <a:rPr lang="nl-NL" sz="3200" b="1" dirty="0"/>
              <a:t>Nederlands, Engels, wiskunde, nask1, biologie, maatschappijkunde, economie. </a:t>
            </a:r>
            <a:r>
              <a:rPr lang="nl-NL" sz="3200" dirty="0"/>
              <a:t>Maken alle examens digitaal.</a:t>
            </a:r>
          </a:p>
          <a:p>
            <a:endParaRPr lang="nl-NL" sz="3200" dirty="0"/>
          </a:p>
          <a:p>
            <a:r>
              <a:rPr lang="nl-NL" sz="3200" dirty="0"/>
              <a:t>GL/TL kan examen doen in de vakken </a:t>
            </a:r>
            <a:r>
              <a:rPr lang="nl-NL" sz="3200" b="1" dirty="0"/>
              <a:t>Nederlands, Engels, wiskunde, nask1, biologie, economie, Duits, Geschiedenis en Aardrijkskunde.</a:t>
            </a:r>
          </a:p>
          <a:p>
            <a:r>
              <a:rPr lang="nl-NL" sz="3200" dirty="0">
                <a:ea typeface="Verdana"/>
                <a:cs typeface="Calibri"/>
              </a:rPr>
              <a:t>Maken alle examens schriftelijk.</a:t>
            </a:r>
          </a:p>
          <a:p>
            <a:endParaRPr lang="nl-NL" sz="3200" dirty="0">
              <a:ea typeface="Verdana"/>
              <a:cs typeface="Calibri"/>
            </a:endParaRPr>
          </a:p>
          <a:p>
            <a:endParaRPr lang="nl-NL" sz="3200" dirty="0">
              <a:ea typeface="Verdana"/>
              <a:cs typeface="Calibri"/>
            </a:endParaRPr>
          </a:p>
          <a:p>
            <a:endParaRPr lang="nl-NL" sz="3200" dirty="0">
              <a:ea typeface="Verdana"/>
              <a:cs typeface="Verdana"/>
            </a:endParaRPr>
          </a:p>
        </p:txBody>
      </p:sp>
    </p:spTree>
    <p:extLst>
      <p:ext uri="{BB962C8B-B14F-4D97-AF65-F5344CB8AC3E}">
        <p14:creationId xmlns:p14="http://schemas.microsoft.com/office/powerpoint/2010/main" val="80735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34720" y="1657351"/>
            <a:ext cx="9387840" cy="6149376"/>
          </a:xfrm>
          <a:prstGeom prst="rect">
            <a:avLst/>
          </a:prstGeom>
          <a:noFill/>
        </p:spPr>
        <p:txBody>
          <a:bodyPr wrap="square" lIns="91440" tIns="45720" rIns="91440" bIns="45720" anchor="t">
            <a:spAutoFit/>
          </a:bodyPr>
          <a:lstStyle/>
          <a:p>
            <a:pPr eaLnBrk="1" hangingPunct="1"/>
            <a:r>
              <a:rPr lang="nl-NL" sz="3200" b="1"/>
              <a:t>Vakken zonder centraal examen</a:t>
            </a:r>
          </a:p>
          <a:p>
            <a:pPr eaLnBrk="1" hangingPunct="1"/>
            <a:endParaRPr lang="nl-NL" sz="3200" b="1"/>
          </a:p>
          <a:p>
            <a:pPr>
              <a:lnSpc>
                <a:spcPct val="90000"/>
              </a:lnSpc>
            </a:pPr>
            <a:r>
              <a:rPr lang="nl-NL" sz="3200" b="1"/>
              <a:t>Kunstvakken inclusief CKV (Culturele en kunstzinnige vorming)</a:t>
            </a:r>
            <a:endParaRPr lang="nl-NL" sz="3200" b="1">
              <a:cs typeface="Calibri"/>
            </a:endParaRPr>
          </a:p>
          <a:p>
            <a:pPr lvl="1" eaLnBrk="1" hangingPunct="1">
              <a:lnSpc>
                <a:spcPct val="90000"/>
              </a:lnSpc>
            </a:pPr>
            <a:r>
              <a:rPr lang="nl-NL" sz="3200"/>
              <a:t>Moet voldoende worden afgesloten in het derde leerjaar.</a:t>
            </a:r>
            <a:endParaRPr lang="nl-NL" sz="3200">
              <a:ea typeface="Verdana"/>
              <a:cs typeface="Verdana"/>
            </a:endParaRPr>
          </a:p>
          <a:p>
            <a:pPr eaLnBrk="1" hangingPunct="1">
              <a:lnSpc>
                <a:spcPct val="90000"/>
              </a:lnSpc>
            </a:pPr>
            <a:r>
              <a:rPr lang="nl-NL" sz="3200" b="1"/>
              <a:t>Lichamelijke opvoeding</a:t>
            </a:r>
            <a:endParaRPr lang="nl-NL" sz="3200" b="1">
              <a:ea typeface="Verdana"/>
              <a:cs typeface="Verdana"/>
            </a:endParaRPr>
          </a:p>
          <a:p>
            <a:pPr lvl="1" eaLnBrk="1" hangingPunct="1">
              <a:lnSpc>
                <a:spcPct val="90000"/>
              </a:lnSpc>
            </a:pPr>
            <a:r>
              <a:rPr lang="nl-NL" sz="3200"/>
              <a:t>Moet voldoende worden afgesloten in het vierde leerjaar.</a:t>
            </a:r>
          </a:p>
          <a:p>
            <a:pPr eaLnBrk="1" hangingPunct="1"/>
            <a:endParaRPr lang="nl-NL" sz="3200">
              <a:ea typeface="Verdana"/>
              <a:cs typeface="Verdana"/>
            </a:endParaRPr>
          </a:p>
          <a:p>
            <a:pPr eaLnBrk="1" hangingPunct="1"/>
            <a:endParaRPr lang="nl-NL" sz="3200">
              <a:ea typeface="Verdana"/>
              <a:cs typeface="Verdana"/>
            </a:endParaRPr>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205188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69440"/>
            <a:ext cx="8615680" cy="2554545"/>
          </a:xfrm>
          <a:prstGeom prst="rect">
            <a:avLst/>
          </a:prstGeom>
          <a:noFill/>
        </p:spPr>
        <p:txBody>
          <a:bodyPr wrap="square" lIns="91440" tIns="45720" rIns="91440" bIns="45720" anchor="t">
            <a:spAutoFit/>
          </a:bodyPr>
          <a:lstStyle/>
          <a:p>
            <a:pPr eaLnBrk="1" hangingPunct="1"/>
            <a:r>
              <a:rPr lang="nl-NL" sz="3200"/>
              <a:t>* Welkom</a:t>
            </a:r>
          </a:p>
          <a:p>
            <a:pPr eaLnBrk="1" hangingPunct="1"/>
            <a:r>
              <a:rPr lang="nl-NL" sz="3200"/>
              <a:t>* Informatie examens</a:t>
            </a:r>
            <a:endParaRPr lang="nl-NL" sz="3200" strike="sngStrike">
              <a:solidFill>
                <a:srgbClr val="FF0000"/>
              </a:solidFill>
            </a:endParaRPr>
          </a:p>
          <a:p>
            <a:pPr eaLnBrk="1" hangingPunct="1"/>
            <a:r>
              <a:rPr lang="nl-NL" sz="3200">
                <a:ea typeface="Verdana"/>
                <a:cs typeface="Verdana"/>
              </a:rPr>
              <a:t>* Informatie loopbaanontwikkeling</a:t>
            </a:r>
          </a:p>
          <a:p>
            <a:pPr eaLnBrk="1" hangingPunct="1"/>
            <a:r>
              <a:rPr lang="nl-NL" sz="3200"/>
              <a:t>* Informatie beroepsgerichte stage</a:t>
            </a:r>
            <a:endParaRPr lang="nl-NL" sz="3200">
              <a:ea typeface="Verdana"/>
              <a:cs typeface="Verdana"/>
            </a:endParaRPr>
          </a:p>
          <a:p>
            <a:pPr eaLnBrk="1" hangingPunct="1"/>
            <a:endParaRPr lang="nl-NL" sz="3200">
              <a:ea typeface="Verdana"/>
              <a:cs typeface="Calibri"/>
            </a:endParaRPr>
          </a:p>
        </p:txBody>
      </p:sp>
    </p:spTree>
    <p:extLst>
      <p:ext uri="{BB962C8B-B14F-4D97-AF65-F5344CB8AC3E}">
        <p14:creationId xmlns:p14="http://schemas.microsoft.com/office/powerpoint/2010/main" val="382280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9387840" cy="5607689"/>
          </a:xfrm>
          <a:prstGeom prst="rect">
            <a:avLst/>
          </a:prstGeom>
          <a:noFill/>
        </p:spPr>
        <p:txBody>
          <a:bodyPr wrap="square" lIns="91440" tIns="45720" rIns="91440" bIns="45720" anchor="t">
            <a:spAutoFit/>
          </a:bodyPr>
          <a:lstStyle/>
          <a:p>
            <a:pPr eaLnBrk="1" hangingPunct="1"/>
            <a:r>
              <a:rPr lang="nl-NL" sz="3200" b="1" dirty="0"/>
              <a:t>Vakken zonder centraal examen</a:t>
            </a:r>
          </a:p>
          <a:p>
            <a:pPr eaLnBrk="1" hangingPunct="1"/>
            <a:endParaRPr lang="nl-NL" sz="3200" dirty="0"/>
          </a:p>
          <a:p>
            <a:pPr eaLnBrk="1" hangingPunct="1">
              <a:lnSpc>
                <a:spcPct val="90000"/>
              </a:lnSpc>
            </a:pPr>
            <a:r>
              <a:rPr lang="nl-NL" sz="3200" b="1" dirty="0"/>
              <a:t>Lichamelijke opvoeding 2</a:t>
            </a:r>
            <a:endParaRPr lang="nl-NL" sz="3200" b="1" dirty="0">
              <a:ea typeface="Calibri"/>
              <a:cs typeface="Calibri"/>
            </a:endParaRPr>
          </a:p>
          <a:p>
            <a:pPr lvl="1" eaLnBrk="1" hangingPunct="1">
              <a:lnSpc>
                <a:spcPct val="90000"/>
              </a:lnSpc>
            </a:pPr>
            <a:r>
              <a:rPr lang="nl-NL" sz="3200" dirty="0"/>
              <a:t>Moet worden afgesloten in het vierde leerjaar.</a:t>
            </a:r>
            <a:endParaRPr lang="nl-NL" sz="3200" dirty="0">
              <a:ea typeface="Calibri"/>
              <a:cs typeface="Calibri"/>
            </a:endParaRPr>
          </a:p>
          <a:p>
            <a:pPr lvl="1" eaLnBrk="1" hangingPunct="1">
              <a:lnSpc>
                <a:spcPct val="90000"/>
              </a:lnSpc>
            </a:pPr>
            <a:r>
              <a:rPr lang="nl-NL" sz="3200" dirty="0"/>
              <a:t>Telt voor MAVO mee in de slaagregeling.</a:t>
            </a:r>
            <a:endParaRPr lang="nl-NL" sz="3200" dirty="0">
              <a:ea typeface="Calibri"/>
              <a:cs typeface="Calibri"/>
            </a:endParaRPr>
          </a:p>
          <a:p>
            <a:pPr>
              <a:lnSpc>
                <a:spcPct val="90000"/>
              </a:lnSpc>
            </a:pPr>
            <a:r>
              <a:rPr lang="nl-NL" sz="3200" b="1" dirty="0">
                <a:ea typeface="+mn-lt"/>
                <a:cs typeface="+mn-lt"/>
              </a:rPr>
              <a:t>Maatschappijleer</a:t>
            </a:r>
            <a:endParaRPr lang="en-US" sz="3200" dirty="0">
              <a:ea typeface="+mn-lt"/>
              <a:cs typeface="+mn-lt"/>
            </a:endParaRPr>
          </a:p>
          <a:p>
            <a:pPr lvl="1">
              <a:lnSpc>
                <a:spcPct val="90000"/>
              </a:lnSpc>
            </a:pPr>
            <a:r>
              <a:rPr lang="nl-NL" sz="3200" dirty="0">
                <a:ea typeface="+mn-lt"/>
                <a:cs typeface="+mn-lt"/>
              </a:rPr>
              <a:t>Moet worden afgesloten in het vierde leerjaar.</a:t>
            </a:r>
            <a:endParaRPr lang="en-US" sz="3200" dirty="0">
              <a:ea typeface="+mn-lt"/>
              <a:cs typeface="+mn-lt"/>
            </a:endParaRPr>
          </a:p>
          <a:p>
            <a:pPr lvl="1">
              <a:lnSpc>
                <a:spcPct val="90000"/>
              </a:lnSpc>
            </a:pPr>
            <a:r>
              <a:rPr lang="nl-NL" sz="3200" dirty="0">
                <a:ea typeface="+mn-lt"/>
                <a:cs typeface="+mn-lt"/>
              </a:rPr>
              <a:t>Telt mee in de slaagregeling. </a:t>
            </a:r>
            <a:br>
              <a:rPr lang="nl-NL" sz="3200" dirty="0">
                <a:ea typeface="+mn-lt"/>
                <a:cs typeface="+mn-lt"/>
              </a:rPr>
            </a:br>
            <a:r>
              <a:rPr lang="nl-NL" sz="3200">
                <a:ea typeface="+mn-lt"/>
                <a:cs typeface="+mn-lt"/>
              </a:rPr>
              <a:t>Compensatiecijfer.</a:t>
            </a:r>
            <a:endParaRPr lang="en-US" sz="3200" dirty="0">
              <a:ea typeface="+mn-lt"/>
              <a:cs typeface="+mn-lt"/>
            </a:endParaRPr>
          </a:p>
          <a:p>
            <a:pPr lvl="1">
              <a:lnSpc>
                <a:spcPct val="90000"/>
              </a:lnSpc>
            </a:pPr>
            <a:endParaRPr lang="nl-NL" sz="3200" dirty="0">
              <a:ea typeface="Verdana"/>
              <a:cs typeface="Calibri" panose="020F0502020204030204"/>
            </a:endParaRPr>
          </a:p>
          <a:p>
            <a:pPr eaLnBrk="1" hangingPunct="1"/>
            <a:endParaRPr lang="nl-NL" sz="3200" dirty="0">
              <a:ea typeface="Verdana"/>
              <a:cs typeface="Verdana"/>
            </a:endParaRPr>
          </a:p>
          <a:p>
            <a:endParaRPr lang="nl-NL" sz="3200" dirty="0">
              <a:ea typeface="Verdana"/>
              <a:cs typeface="Verdana"/>
            </a:endParaRPr>
          </a:p>
        </p:txBody>
      </p:sp>
    </p:spTree>
    <p:extLst>
      <p:ext uri="{BB962C8B-B14F-4D97-AF65-F5344CB8AC3E}">
        <p14:creationId xmlns:p14="http://schemas.microsoft.com/office/powerpoint/2010/main" val="38347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29C4C-7D4E-240A-0548-D751D043B0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D19199-DDC9-AF23-7B10-680EDD6350A7}"/>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043E9EB6-BABB-D6C1-02A0-C4BBB350A797}"/>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9ED0A64D-8276-4D95-F9B7-45D4A90CA079}"/>
              </a:ext>
            </a:extLst>
          </p:cNvPr>
          <p:cNvSpPr txBox="1"/>
          <p:nvPr/>
        </p:nvSpPr>
        <p:spPr>
          <a:xfrm>
            <a:off x="873760" y="1908584"/>
            <a:ext cx="9387840" cy="3490186"/>
          </a:xfrm>
          <a:prstGeom prst="rect">
            <a:avLst/>
          </a:prstGeom>
          <a:noFill/>
        </p:spPr>
        <p:txBody>
          <a:bodyPr wrap="square" lIns="91440" tIns="45720" rIns="91440" bIns="45720" anchor="t">
            <a:spAutoFit/>
          </a:bodyPr>
          <a:lstStyle/>
          <a:p>
            <a:pPr lvl="1">
              <a:lnSpc>
                <a:spcPct val="90000"/>
              </a:lnSpc>
            </a:pPr>
            <a:endParaRPr lang="nl-NL" sz="3200" dirty="0">
              <a:ea typeface="Verdana"/>
              <a:cs typeface="Calibri" panose="020F0502020204030204"/>
            </a:endParaRPr>
          </a:p>
          <a:p>
            <a:pPr eaLnBrk="1" hangingPunct="1"/>
            <a:endParaRPr lang="nl-NL" sz="3200" dirty="0">
              <a:ea typeface="Verdana"/>
              <a:cs typeface="Verdana"/>
            </a:endParaRPr>
          </a:p>
          <a:p>
            <a:endParaRPr lang="nl-NL" sz="3200" dirty="0">
              <a:ea typeface="Verdana"/>
              <a:cs typeface="Verdana"/>
            </a:endParaRPr>
          </a:p>
          <a:p>
            <a:endParaRPr lang="nl-NL" sz="3200" dirty="0">
              <a:ea typeface="Verdana"/>
              <a:cs typeface="Verdana"/>
            </a:endParaRPr>
          </a:p>
          <a:p>
            <a:endParaRPr lang="nl-NL" sz="3200" dirty="0">
              <a:ea typeface="Verdana"/>
              <a:cs typeface="Verdana"/>
            </a:endParaRPr>
          </a:p>
          <a:p>
            <a:r>
              <a:rPr lang="nl-NL" sz="3200" dirty="0">
                <a:ea typeface="Verdana"/>
                <a:cs typeface="Verdana"/>
              </a:rPr>
              <a:t>Zijn er nog vragen?</a:t>
            </a:r>
          </a:p>
          <a:p>
            <a:endParaRPr lang="nl-NL" sz="3200" dirty="0">
              <a:ea typeface="Verdana"/>
              <a:cs typeface="Verdana"/>
            </a:endParaRPr>
          </a:p>
        </p:txBody>
      </p:sp>
      <p:pic>
        <p:nvPicPr>
          <p:cNvPr id="9" name="Afbeelding 8">
            <a:extLst>
              <a:ext uri="{FF2B5EF4-FFF2-40B4-BE49-F238E27FC236}">
                <a16:creationId xmlns:a16="http://schemas.microsoft.com/office/drawing/2014/main" id="{4FAF08A2-FE1D-8677-C44C-FE70B081AF9D}"/>
              </a:ext>
            </a:extLst>
          </p:cNvPr>
          <p:cNvPicPr>
            <a:picLocks noChangeAspect="1"/>
          </p:cNvPicPr>
          <p:nvPr/>
        </p:nvPicPr>
        <p:blipFill>
          <a:blip r:embed="rId4"/>
          <a:stretch>
            <a:fillRect/>
          </a:stretch>
        </p:blipFill>
        <p:spPr>
          <a:xfrm>
            <a:off x="4608357" y="2568776"/>
            <a:ext cx="4968671" cy="2705334"/>
          </a:xfrm>
          <a:prstGeom prst="rect">
            <a:avLst/>
          </a:prstGeom>
        </p:spPr>
      </p:pic>
    </p:spTree>
    <p:extLst>
      <p:ext uri="{BB962C8B-B14F-4D97-AF65-F5344CB8AC3E}">
        <p14:creationId xmlns:p14="http://schemas.microsoft.com/office/powerpoint/2010/main" val="79529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9" name="Tekstvak 8">
            <a:extLst>
              <a:ext uri="{FF2B5EF4-FFF2-40B4-BE49-F238E27FC236}">
                <a16:creationId xmlns:a16="http://schemas.microsoft.com/office/drawing/2014/main" id="{504C092B-3946-B630-145F-FDD36B9B9665}"/>
              </a:ext>
            </a:extLst>
          </p:cNvPr>
          <p:cNvSpPr txBox="1"/>
          <p:nvPr/>
        </p:nvSpPr>
        <p:spPr>
          <a:xfrm>
            <a:off x="2390312" y="2873691"/>
            <a:ext cx="6094520" cy="2554545"/>
          </a:xfrm>
          <a:prstGeom prst="rect">
            <a:avLst/>
          </a:prstGeom>
          <a:noFill/>
        </p:spPr>
        <p:txBody>
          <a:bodyPr wrap="square">
            <a:spAutoFit/>
          </a:bodyPr>
          <a:lstStyle/>
          <a:p>
            <a:r>
              <a:rPr lang="nl-NL" sz="3200" b="1" i="0" u="none" strike="noStrike">
                <a:effectLst/>
              </a:rPr>
              <a:t>Decaan en stagecoördinator</a:t>
            </a:r>
            <a:r>
              <a:rPr lang="nl-NL" b="1" i="0">
                <a:effectLst/>
              </a:rPr>
              <a:t>​</a:t>
            </a:r>
          </a:p>
          <a:p>
            <a:endParaRPr lang="nl-NL">
              <a:latin typeface="Trebuchet MS" panose="020B0603020202020204" pitchFamily="34" charset="0"/>
            </a:endParaRPr>
          </a:p>
          <a:p>
            <a:endParaRPr lang="nl-NL">
              <a:latin typeface="Trebuchet MS" panose="020B0603020202020204" pitchFamily="34" charset="0"/>
            </a:endParaRPr>
          </a:p>
          <a:p>
            <a:endParaRPr lang="nl-NL">
              <a:latin typeface="Trebuchet MS" panose="020B0603020202020204" pitchFamily="34" charset="0"/>
            </a:endParaRPr>
          </a:p>
          <a:p>
            <a:pPr algn="r" rtl="0" fontAlgn="base"/>
            <a:r>
              <a:rPr lang="nl-NL" sz="2800" b="0" i="0" u="none" strike="noStrike">
                <a:effectLst/>
              </a:rPr>
              <a:t>Sinie Koster</a:t>
            </a:r>
            <a:r>
              <a:rPr lang="en-US" sz="2800" b="0" i="0">
                <a:effectLst/>
              </a:rPr>
              <a:t>​</a:t>
            </a:r>
          </a:p>
          <a:p>
            <a:pPr algn="r" rtl="0" fontAlgn="base"/>
            <a:r>
              <a:rPr lang="nl-NL" sz="2800" b="0" i="0" u="none" strike="noStrike">
                <a:effectLst/>
              </a:rPr>
              <a:t>skoster@eekeringe.nl</a:t>
            </a:r>
            <a:endParaRPr lang="en-US" sz="2800" b="0" i="0">
              <a:effectLst/>
            </a:endParaRPr>
          </a:p>
          <a:p>
            <a:endParaRPr lang="nl-NL"/>
          </a:p>
        </p:txBody>
      </p:sp>
    </p:spTree>
    <p:extLst>
      <p:ext uri="{BB962C8B-B14F-4D97-AF65-F5344CB8AC3E}">
        <p14:creationId xmlns:p14="http://schemas.microsoft.com/office/powerpoint/2010/main" val="49441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5DC5DCB6-38F2-6CC3-019B-81DF7FE90007}"/>
              </a:ext>
            </a:extLst>
          </p:cNvPr>
          <p:cNvSpPr txBox="1"/>
          <p:nvPr/>
        </p:nvSpPr>
        <p:spPr>
          <a:xfrm>
            <a:off x="1555813" y="1604185"/>
            <a:ext cx="8360544" cy="584775"/>
          </a:xfrm>
          <a:prstGeom prst="rect">
            <a:avLst/>
          </a:prstGeom>
          <a:noFill/>
        </p:spPr>
        <p:txBody>
          <a:bodyPr wrap="square" lIns="91440" tIns="45720" rIns="91440" bIns="45720" anchor="t">
            <a:spAutoFit/>
          </a:bodyPr>
          <a:lstStyle/>
          <a:p>
            <a:r>
              <a:rPr lang="nl-NL" sz="3200" b="1" dirty="0"/>
              <a:t>Stages </a:t>
            </a:r>
          </a:p>
        </p:txBody>
      </p:sp>
      <p:sp>
        <p:nvSpPr>
          <p:cNvPr id="3" name="Tekstvak 2">
            <a:extLst>
              <a:ext uri="{FF2B5EF4-FFF2-40B4-BE49-F238E27FC236}">
                <a16:creationId xmlns:a16="http://schemas.microsoft.com/office/drawing/2014/main" id="{8CE994FE-3E94-B13B-728A-0CE356FA1AD6}"/>
              </a:ext>
            </a:extLst>
          </p:cNvPr>
          <p:cNvSpPr txBox="1"/>
          <p:nvPr/>
        </p:nvSpPr>
        <p:spPr>
          <a:xfrm>
            <a:off x="1491449" y="2317072"/>
            <a:ext cx="7004481" cy="2092881"/>
          </a:xfrm>
          <a:prstGeom prst="rect">
            <a:avLst/>
          </a:prstGeom>
          <a:noFill/>
        </p:spPr>
        <p:txBody>
          <a:bodyPr wrap="square" lIns="91440" tIns="45720" rIns="91440" bIns="45720" rtlCol="0" anchor="t">
            <a:spAutoFit/>
          </a:bodyPr>
          <a:lstStyle/>
          <a:p>
            <a:pPr marL="285750" indent="-285750" algn="l" rtl="0" fontAlgn="base">
              <a:buFont typeface="Wingdings" panose="05000000000000000000" pitchFamily="2" charset="2"/>
              <a:buChar char="Ø"/>
            </a:pPr>
            <a:r>
              <a:rPr lang="en-US" sz="2800" b="0" i="0" u="none" strike="noStrike" err="1">
                <a:effectLst/>
              </a:rPr>
              <a:t>Teamspot</a:t>
            </a:r>
            <a:r>
              <a:rPr lang="en-US" sz="2800" b="0" i="0" dirty="0">
                <a:effectLst/>
              </a:rPr>
              <a:t>​</a:t>
            </a:r>
            <a:endParaRPr lang="nl-NL" sz="2800">
              <a:ea typeface="Calibri"/>
              <a:cs typeface="Calibri"/>
            </a:endParaRPr>
          </a:p>
          <a:p>
            <a:pPr marL="285750" indent="-285750" algn="l" rtl="0" fontAlgn="base">
              <a:buFont typeface="Wingdings" panose="05000000000000000000" pitchFamily="2" charset="2"/>
              <a:buChar char="Ø"/>
            </a:pPr>
            <a:r>
              <a:rPr lang="en-US" sz="2800" b="0" i="0" u="none" strike="noStrike" dirty="0">
                <a:effectLst/>
              </a:rPr>
              <a:t>Basis: </a:t>
            </a:r>
            <a:r>
              <a:rPr lang="en-US" sz="2800" b="0" i="0" u="none" strike="noStrike" dirty="0" err="1">
                <a:effectLst/>
              </a:rPr>
              <a:t>lintstage</a:t>
            </a:r>
            <a:r>
              <a:rPr lang="en-US" sz="2800" b="0" i="0" dirty="0">
                <a:effectLst/>
              </a:rPr>
              <a:t>​</a:t>
            </a:r>
            <a:endParaRPr lang="en-US" sz="2800" b="0" i="0">
              <a:effectLst/>
              <a:ea typeface="Calibri"/>
              <a:cs typeface="Calibri"/>
            </a:endParaRPr>
          </a:p>
          <a:p>
            <a:pPr marL="285750" indent="-285750" fontAlgn="base">
              <a:buFont typeface="Wingdings" panose="05000000000000000000" pitchFamily="2" charset="2"/>
              <a:buChar char="Ø"/>
            </a:pPr>
            <a:r>
              <a:rPr lang="en-US" sz="2800" b="0" i="0" u="none" strike="noStrike" dirty="0">
                <a:effectLst/>
              </a:rPr>
              <a:t>Kader:</a:t>
            </a:r>
            <a:r>
              <a:rPr lang="en-US" sz="2800" dirty="0"/>
              <a:t> </a:t>
            </a:r>
            <a:r>
              <a:rPr lang="en-US" sz="2800" dirty="0" err="1"/>
              <a:t>blokstage</a:t>
            </a:r>
            <a:r>
              <a:rPr lang="en-US" sz="2800" b="0" i="0" u="none" strike="noStrike" dirty="0">
                <a:effectLst/>
              </a:rPr>
              <a:t> (week 48 </a:t>
            </a:r>
            <a:r>
              <a:rPr lang="en-US" sz="2800" b="0" i="0" u="none" strike="noStrike" dirty="0" err="1">
                <a:effectLst/>
              </a:rPr>
              <a:t>en</a:t>
            </a:r>
            <a:r>
              <a:rPr lang="en-US" sz="2800" b="0" i="0" u="none" strike="noStrike" dirty="0">
                <a:effectLst/>
              </a:rPr>
              <a:t> 49)</a:t>
            </a:r>
            <a:r>
              <a:rPr lang="en-US" sz="2800" b="0" i="0" dirty="0">
                <a:effectLst/>
              </a:rPr>
              <a:t>​</a:t>
            </a:r>
            <a:endParaRPr lang="en-US" sz="2800" b="0" i="0" dirty="0">
              <a:effectLst/>
              <a:ea typeface="Calibri"/>
              <a:cs typeface="Calibri"/>
            </a:endParaRPr>
          </a:p>
          <a:p>
            <a:pPr marL="285750" indent="-285750" fontAlgn="base">
              <a:buFont typeface="Wingdings" panose="05000000000000000000" pitchFamily="2" charset="2"/>
              <a:buChar char="Ø"/>
            </a:pPr>
            <a:r>
              <a:rPr lang="nl-NL" sz="2800" dirty="0"/>
              <a:t>LOB-</a:t>
            </a:r>
            <a:r>
              <a:rPr lang="nl-NL" sz="2800" b="0" i="0" u="none" strike="noStrike" dirty="0">
                <a:effectLst/>
              </a:rPr>
              <a:t> PTA</a:t>
            </a:r>
            <a:r>
              <a:rPr lang="en-US" sz="2800" b="0" i="0" dirty="0">
                <a:effectLst/>
              </a:rPr>
              <a:t>​</a:t>
            </a:r>
            <a:endParaRPr lang="en-US" sz="2800" b="0" i="0">
              <a:effectLst/>
              <a:ea typeface="Calibri"/>
              <a:cs typeface="Calibri"/>
            </a:endParaRPr>
          </a:p>
          <a:p>
            <a:endParaRPr lang="nl-NL"/>
          </a:p>
        </p:txBody>
      </p:sp>
    </p:spTree>
    <p:extLst>
      <p:ext uri="{BB962C8B-B14F-4D97-AF65-F5344CB8AC3E}">
        <p14:creationId xmlns:p14="http://schemas.microsoft.com/office/powerpoint/2010/main" val="3699306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5DC5DCB6-38F2-6CC3-019B-81DF7FE90007}"/>
              </a:ext>
            </a:extLst>
          </p:cNvPr>
          <p:cNvSpPr txBox="1"/>
          <p:nvPr/>
        </p:nvSpPr>
        <p:spPr>
          <a:xfrm>
            <a:off x="1555813" y="1604185"/>
            <a:ext cx="8360544" cy="584775"/>
          </a:xfrm>
          <a:prstGeom prst="rect">
            <a:avLst/>
          </a:prstGeom>
          <a:noFill/>
        </p:spPr>
        <p:txBody>
          <a:bodyPr wrap="square">
            <a:spAutoFit/>
          </a:bodyPr>
          <a:lstStyle/>
          <a:p>
            <a:r>
              <a:rPr lang="nl-NL" sz="3200" b="1" i="0" u="none" strike="noStrike">
                <a:effectLst/>
              </a:rPr>
              <a:t>Loopbaanontwikkeling en -begeleiding </a:t>
            </a:r>
            <a:endParaRPr lang="nl-NL" sz="3200" b="1"/>
          </a:p>
        </p:txBody>
      </p:sp>
      <p:sp>
        <p:nvSpPr>
          <p:cNvPr id="3" name="Tekstvak 2">
            <a:extLst>
              <a:ext uri="{FF2B5EF4-FFF2-40B4-BE49-F238E27FC236}">
                <a16:creationId xmlns:a16="http://schemas.microsoft.com/office/drawing/2014/main" id="{8CE994FE-3E94-B13B-728A-0CE356FA1AD6}"/>
              </a:ext>
            </a:extLst>
          </p:cNvPr>
          <p:cNvSpPr txBox="1"/>
          <p:nvPr/>
        </p:nvSpPr>
        <p:spPr>
          <a:xfrm>
            <a:off x="1491449" y="2317072"/>
            <a:ext cx="9842931" cy="3385542"/>
          </a:xfrm>
          <a:prstGeom prst="rect">
            <a:avLst/>
          </a:prstGeom>
          <a:noFill/>
        </p:spPr>
        <p:txBody>
          <a:bodyPr wrap="square" lIns="91440" tIns="45720" rIns="91440" bIns="45720" rtlCol="0" anchor="t">
            <a:spAutoFit/>
          </a:bodyPr>
          <a:lstStyle/>
          <a:p>
            <a:pPr marL="285750" indent="-285750" fontAlgn="base">
              <a:buFont typeface="Wingdings" panose="05000000000000000000" pitchFamily="2" charset="2"/>
              <a:buChar char="Ø"/>
            </a:pPr>
            <a:r>
              <a:rPr lang="nl-NL" sz="2800" b="0" i="0" u="none" strike="noStrike" err="1">
                <a:effectLst/>
              </a:rPr>
              <a:t>Lyceo</a:t>
            </a:r>
            <a:r>
              <a:rPr lang="nl-NL" sz="2800" dirty="0"/>
              <a:t> </a:t>
            </a:r>
            <a:endParaRPr lang="en-US" sz="2800" b="0" i="0" dirty="0">
              <a:effectLst/>
              <a:ea typeface="Calibri"/>
              <a:cs typeface="Calibri"/>
            </a:endParaRPr>
          </a:p>
          <a:p>
            <a:pPr marL="285750" indent="-285750" algn="l" rtl="0" fontAlgn="base">
              <a:buFont typeface="Wingdings" panose="05000000000000000000" pitchFamily="2" charset="2"/>
              <a:buChar char="Ø"/>
            </a:pPr>
            <a:r>
              <a:rPr lang="nl-NL" sz="2800" b="0" i="0" u="none" strike="noStrike" dirty="0">
                <a:effectLst/>
              </a:rPr>
              <a:t>Coachgesprekken</a:t>
            </a:r>
            <a:r>
              <a:rPr lang="nl-NL" sz="2800" b="0" i="0" dirty="0">
                <a:effectLst/>
              </a:rPr>
              <a:t>​</a:t>
            </a:r>
            <a:endParaRPr lang="nl-NL" sz="2800" b="0" i="0" dirty="0">
              <a:effectLst/>
              <a:ea typeface="Calibri"/>
              <a:cs typeface="Calibri"/>
            </a:endParaRPr>
          </a:p>
          <a:p>
            <a:pPr marL="285750" indent="-285750" fontAlgn="base">
              <a:buFont typeface="Wingdings" panose="05000000000000000000" pitchFamily="2" charset="2"/>
              <a:buChar char="Ø"/>
            </a:pPr>
            <a:r>
              <a:rPr lang="nl-NL" sz="2800" b="0" i="0" u="none" strike="noStrike" dirty="0">
                <a:effectLst/>
              </a:rPr>
              <a:t>Vrijdag 17 november: Werkfestival</a:t>
            </a:r>
            <a:r>
              <a:rPr lang="en-US" sz="2800" b="0" i="0" u="none" strike="noStrike" dirty="0">
                <a:effectLst/>
              </a:rPr>
              <a:t>​</a:t>
            </a:r>
            <a:r>
              <a:rPr lang="en-US" sz="2800" b="0" i="0" dirty="0">
                <a:effectLst/>
              </a:rPr>
              <a:t>​</a:t>
            </a:r>
            <a:endParaRPr lang="en-US" sz="2800" b="0" i="0" dirty="0">
              <a:effectLst/>
              <a:ea typeface="Calibri"/>
              <a:cs typeface="Calibri"/>
            </a:endParaRPr>
          </a:p>
          <a:p>
            <a:pPr marL="285750" indent="-285750" fontAlgn="base">
              <a:buFont typeface="Wingdings" panose="05000000000000000000" pitchFamily="2" charset="2"/>
              <a:buChar char="Ø"/>
            </a:pPr>
            <a:r>
              <a:rPr lang="nl-NL" sz="2800" dirty="0"/>
              <a:t>Woensdagochtend 23 oktober</a:t>
            </a:r>
            <a:r>
              <a:rPr lang="nl-NL" sz="2800" b="0" i="0" u="none" strike="noStrike" dirty="0">
                <a:effectLst/>
              </a:rPr>
              <a:t>: Bekijk MBO Zwolle basis </a:t>
            </a:r>
            <a:endParaRPr lang="nl-NL" sz="2800" b="0" i="0" u="none" strike="noStrike" dirty="0">
              <a:effectLst/>
              <a:ea typeface="Calibri"/>
              <a:cs typeface="Calibri"/>
            </a:endParaRPr>
          </a:p>
          <a:p>
            <a:pPr marL="285750" indent="-285750" fontAlgn="base">
              <a:buFont typeface="Wingdings" panose="05000000000000000000" pitchFamily="2" charset="2"/>
              <a:buChar char="Ø"/>
            </a:pPr>
            <a:r>
              <a:rPr lang="nl-NL" sz="2800" b="0" i="0" u="none" strike="noStrike" dirty="0">
                <a:effectLst/>
              </a:rPr>
              <a:t>Donderdagochtend </a:t>
            </a:r>
            <a:r>
              <a:rPr lang="nl-NL" sz="2800" dirty="0"/>
              <a:t>24 oktober</a:t>
            </a:r>
            <a:r>
              <a:rPr lang="nl-NL" sz="2800" b="0" i="0" u="none" strike="noStrike" dirty="0">
                <a:effectLst/>
              </a:rPr>
              <a:t>: Bekijk MBO </a:t>
            </a:r>
            <a:r>
              <a:rPr lang="nl-NL" sz="2800" dirty="0"/>
              <a:t>Zwolle kader en GL/mavo </a:t>
            </a:r>
            <a:endParaRPr lang="nl-NL" sz="2800" b="0" i="0" u="none" strike="noStrike" dirty="0">
              <a:effectLst/>
              <a:ea typeface="Calibri"/>
              <a:cs typeface="Calibri"/>
            </a:endParaRPr>
          </a:p>
          <a:p>
            <a:pPr marL="285750" indent="-285750" algn="l" rtl="0" fontAlgn="base">
              <a:buFont typeface="Wingdings" panose="05000000000000000000" pitchFamily="2" charset="2"/>
              <a:buChar char="Ø"/>
            </a:pPr>
            <a:r>
              <a:rPr lang="nl-NL" sz="2800" b="0" i="0" u="none" strike="noStrike" dirty="0">
                <a:effectLst/>
              </a:rPr>
              <a:t>LOB- PTA</a:t>
            </a:r>
            <a:r>
              <a:rPr lang="en-US" sz="2800" b="0" i="0" dirty="0">
                <a:effectLst/>
              </a:rPr>
              <a:t>​</a:t>
            </a:r>
            <a:endParaRPr lang="en-US" sz="2800" b="0" i="0" dirty="0">
              <a:effectLst/>
              <a:ea typeface="Calibri"/>
              <a:cs typeface="Calibri"/>
            </a:endParaRPr>
          </a:p>
          <a:p>
            <a:endParaRPr lang="nl-NL"/>
          </a:p>
        </p:txBody>
      </p:sp>
    </p:spTree>
    <p:extLst>
      <p:ext uri="{BB962C8B-B14F-4D97-AF65-F5344CB8AC3E}">
        <p14:creationId xmlns:p14="http://schemas.microsoft.com/office/powerpoint/2010/main" val="658373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A19EC00E-E886-A518-3D9B-D37F8A9D9A29}"/>
              </a:ext>
            </a:extLst>
          </p:cNvPr>
          <p:cNvSpPr txBox="1"/>
          <p:nvPr/>
        </p:nvSpPr>
        <p:spPr>
          <a:xfrm>
            <a:off x="1289481" y="1701839"/>
            <a:ext cx="6094520" cy="584775"/>
          </a:xfrm>
          <a:prstGeom prst="rect">
            <a:avLst/>
          </a:prstGeom>
          <a:noFill/>
        </p:spPr>
        <p:txBody>
          <a:bodyPr wrap="square">
            <a:spAutoFit/>
          </a:bodyPr>
          <a:lstStyle/>
          <a:p>
            <a:r>
              <a:rPr lang="nl-NL" sz="3200" b="1" i="0">
                <a:effectLst/>
              </a:rPr>
              <a:t>Buitenschoolse LOB-activiteiten</a:t>
            </a:r>
            <a:endParaRPr lang="nl-NL" sz="3200" b="1"/>
          </a:p>
        </p:txBody>
      </p:sp>
      <p:sp>
        <p:nvSpPr>
          <p:cNvPr id="5" name="Tekstvak 4">
            <a:extLst>
              <a:ext uri="{FF2B5EF4-FFF2-40B4-BE49-F238E27FC236}">
                <a16:creationId xmlns:a16="http://schemas.microsoft.com/office/drawing/2014/main" id="{CA3741F4-8B99-1D9B-386D-7E4EA54719DD}"/>
              </a:ext>
            </a:extLst>
          </p:cNvPr>
          <p:cNvSpPr txBox="1"/>
          <p:nvPr/>
        </p:nvSpPr>
        <p:spPr>
          <a:xfrm>
            <a:off x="1145219" y="2370338"/>
            <a:ext cx="9268288" cy="1846659"/>
          </a:xfrm>
          <a:prstGeom prst="rect">
            <a:avLst/>
          </a:prstGeom>
          <a:noFill/>
        </p:spPr>
        <p:txBody>
          <a:bodyPr wrap="square" lIns="91440" tIns="45720" rIns="91440" bIns="45720" rtlCol="0" anchor="t">
            <a:spAutoFit/>
          </a:bodyPr>
          <a:lstStyle/>
          <a:p>
            <a:pPr marL="285750" indent="-285750" algn="l" rtl="0" fontAlgn="base">
              <a:buFont typeface="Wingdings" panose="05000000000000000000" pitchFamily="2" charset="2"/>
              <a:buChar char="Ø"/>
            </a:pPr>
            <a:endParaRPr lang="nl-NL" sz="2400" b="0" i="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Ø"/>
            </a:pPr>
            <a:r>
              <a:rPr lang="nl-NL" sz="2400" b="0" i="0" u="none" strike="noStrike" dirty="0">
                <a:effectLst/>
              </a:rPr>
              <a:t>Open dagen</a:t>
            </a:r>
            <a:r>
              <a:rPr lang="en-US" sz="2400" b="0" i="0" u="none" strike="noStrike" dirty="0">
                <a:effectLst/>
              </a:rPr>
              <a:t>​</a:t>
            </a:r>
            <a:r>
              <a:rPr lang="en-US" sz="2400" b="0" i="0" dirty="0">
                <a:effectLst/>
              </a:rPr>
              <a:t>​ ROC`s </a:t>
            </a:r>
            <a:r>
              <a:rPr lang="en-US" sz="2400" b="0" i="0" dirty="0" err="1">
                <a:effectLst/>
              </a:rPr>
              <a:t>en</a:t>
            </a:r>
            <a:r>
              <a:rPr lang="en-US" sz="2400" b="0" i="0" dirty="0">
                <a:effectLst/>
              </a:rPr>
              <a:t> AOC`s </a:t>
            </a:r>
            <a:endParaRPr lang="en-US" sz="2400" b="0" i="0" dirty="0">
              <a:effectLst/>
              <a:cs typeface="Calibri"/>
            </a:endParaRPr>
          </a:p>
          <a:p>
            <a:pPr marL="285750" indent="-285750">
              <a:buFont typeface="Wingdings" panose="05000000000000000000" pitchFamily="2" charset="2"/>
              <a:buChar char="Ø"/>
            </a:pPr>
            <a:r>
              <a:rPr lang="en-US" sz="2400" dirty="0">
                <a:cs typeface="Calibri"/>
              </a:rPr>
              <a:t>17 </a:t>
            </a:r>
            <a:r>
              <a:rPr lang="en-US" sz="2400" dirty="0" err="1">
                <a:cs typeface="Calibri"/>
              </a:rPr>
              <a:t>oktober</a:t>
            </a:r>
            <a:r>
              <a:rPr lang="en-US" sz="2400" dirty="0">
                <a:cs typeface="Calibri"/>
              </a:rPr>
              <a:t>: </a:t>
            </a:r>
            <a:r>
              <a:rPr lang="en-US" sz="2400" dirty="0" err="1">
                <a:cs typeface="Calibri"/>
              </a:rPr>
              <a:t>Voorlichtingsavond</a:t>
            </a:r>
            <a:r>
              <a:rPr lang="en-US" sz="2400" dirty="0">
                <a:cs typeface="Calibri"/>
              </a:rPr>
              <a:t> </a:t>
            </a:r>
            <a:r>
              <a:rPr lang="en-US" sz="2400" dirty="0" err="1">
                <a:cs typeface="Calibri"/>
              </a:rPr>
              <a:t>mbo-opleidingen</a:t>
            </a:r>
            <a:r>
              <a:rPr lang="en-US" sz="2400" dirty="0">
                <a:cs typeface="Calibri"/>
              </a:rPr>
              <a:t> </a:t>
            </a:r>
            <a:r>
              <a:rPr lang="en-US" sz="2400" dirty="0" err="1">
                <a:cs typeface="Calibri"/>
              </a:rPr>
              <a:t>bij</a:t>
            </a:r>
            <a:r>
              <a:rPr lang="en-US" sz="2400" dirty="0">
                <a:cs typeface="Calibri"/>
              </a:rPr>
              <a:t> Stad &amp; Esch</a:t>
            </a:r>
            <a:endParaRPr lang="en-US" sz="2400" dirty="0"/>
          </a:p>
          <a:p>
            <a:pPr marL="285750" indent="-285750" algn="l" rtl="0" fontAlgn="base">
              <a:buFont typeface="Wingdings" panose="05000000000000000000" pitchFamily="2" charset="2"/>
              <a:buChar char="Ø"/>
            </a:pPr>
            <a:r>
              <a:rPr lang="nl-NL" sz="2400" b="0" i="0" u="none" strike="noStrike" dirty="0">
                <a:effectLst/>
              </a:rPr>
              <a:t>Meeloopdagen (www.meelopenmbo.nl)</a:t>
            </a:r>
            <a:r>
              <a:rPr lang="en-US" sz="2400" b="0" i="0" u="none" strike="noStrike" dirty="0">
                <a:effectLst/>
              </a:rPr>
              <a:t>​</a:t>
            </a:r>
            <a:endParaRPr lang="nl-NL" sz="2400" b="0" i="0" dirty="0">
              <a:effectLst/>
            </a:endParaRPr>
          </a:p>
          <a:p>
            <a:endParaRPr lang="nl-NL"/>
          </a:p>
        </p:txBody>
      </p:sp>
    </p:spTree>
    <p:extLst>
      <p:ext uri="{BB962C8B-B14F-4D97-AF65-F5344CB8AC3E}">
        <p14:creationId xmlns:p14="http://schemas.microsoft.com/office/powerpoint/2010/main" val="112278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9450134" y="5847049"/>
            <a:ext cx="2402205" cy="576529"/>
          </a:xfrm>
          <a:prstGeom prst="rect">
            <a:avLst/>
          </a:prstGeom>
        </p:spPr>
      </p:pic>
      <p:pic>
        <p:nvPicPr>
          <p:cNvPr id="9" name="Afbeelding 8" descr="Onderwijsaanbod - College De Brink">
            <a:extLst>
              <a:ext uri="{FF2B5EF4-FFF2-40B4-BE49-F238E27FC236}">
                <a16:creationId xmlns:a16="http://schemas.microsoft.com/office/drawing/2014/main" id="{D9B5AE01-AF9E-FC08-CF0D-D4705006454C}"/>
              </a:ext>
            </a:extLst>
          </p:cNvPr>
          <p:cNvPicPr>
            <a:picLocks noChangeAspect="1"/>
          </p:cNvPicPr>
          <p:nvPr/>
        </p:nvPicPr>
        <p:blipFill>
          <a:blip r:embed="rId4"/>
          <a:srcRect l="13810" b="12217"/>
          <a:stretch/>
        </p:blipFill>
        <p:spPr>
          <a:xfrm>
            <a:off x="952500" y="1336179"/>
            <a:ext cx="8143876" cy="5305050"/>
          </a:xfrm>
          <a:prstGeom prst="rect">
            <a:avLst/>
          </a:prstGeom>
        </p:spPr>
      </p:pic>
      <p:sp>
        <p:nvSpPr>
          <p:cNvPr id="10" name="Tekstvak 9">
            <a:extLst>
              <a:ext uri="{FF2B5EF4-FFF2-40B4-BE49-F238E27FC236}">
                <a16:creationId xmlns:a16="http://schemas.microsoft.com/office/drawing/2014/main" id="{D9ACD510-ED6E-3E20-DE80-16948DBA0208}"/>
              </a:ext>
            </a:extLst>
          </p:cNvPr>
          <p:cNvSpPr txBox="1"/>
          <p:nvPr/>
        </p:nvSpPr>
        <p:spPr>
          <a:xfrm>
            <a:off x="3781425" y="1333500"/>
            <a:ext cx="5143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b="1"/>
              <a:t>Doorstroommogelijkheden</a:t>
            </a:r>
            <a:r>
              <a:rPr lang="nl-NL" sz="3200"/>
              <a:t>​</a:t>
            </a:r>
            <a:endParaRPr lang="nl-NL"/>
          </a:p>
        </p:txBody>
      </p:sp>
    </p:spTree>
    <p:extLst>
      <p:ext uri="{BB962C8B-B14F-4D97-AF65-F5344CB8AC3E}">
        <p14:creationId xmlns:p14="http://schemas.microsoft.com/office/powerpoint/2010/main" val="15580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6" name="Tekstvak 5">
            <a:extLst>
              <a:ext uri="{FF2B5EF4-FFF2-40B4-BE49-F238E27FC236}">
                <a16:creationId xmlns:a16="http://schemas.microsoft.com/office/drawing/2014/main" id="{151295AC-BAA5-F152-6B09-A9046D045B19}"/>
              </a:ext>
            </a:extLst>
          </p:cNvPr>
          <p:cNvSpPr txBox="1"/>
          <p:nvPr/>
        </p:nvSpPr>
        <p:spPr>
          <a:xfrm>
            <a:off x="1165193" y="1613062"/>
            <a:ext cx="8271769" cy="584775"/>
          </a:xfrm>
          <a:prstGeom prst="rect">
            <a:avLst/>
          </a:prstGeom>
          <a:noFill/>
        </p:spPr>
        <p:txBody>
          <a:bodyPr wrap="square">
            <a:spAutoFit/>
          </a:bodyPr>
          <a:lstStyle/>
          <a:p>
            <a:r>
              <a:rPr lang="nl-NL" sz="3200" b="1" i="0" u="none" strike="noStrike">
                <a:effectLst/>
              </a:rPr>
              <a:t>Procedure aanmelding vervolgonderwijs</a:t>
            </a:r>
            <a:endParaRPr lang="nl-NL" sz="3200" b="1"/>
          </a:p>
        </p:txBody>
      </p:sp>
      <p:sp>
        <p:nvSpPr>
          <p:cNvPr id="7" name="Tijdelijke aanduiding voor inhoud 3">
            <a:extLst>
              <a:ext uri="{FF2B5EF4-FFF2-40B4-BE49-F238E27FC236}">
                <a16:creationId xmlns:a16="http://schemas.microsoft.com/office/drawing/2014/main" id="{37F56478-1069-E10B-2FB4-4129A76B1E57}"/>
              </a:ext>
            </a:extLst>
          </p:cNvPr>
          <p:cNvSpPr>
            <a:spLocks noGrp="1"/>
          </p:cNvSpPr>
          <p:nvPr/>
        </p:nvSpPr>
        <p:spPr>
          <a:xfrm>
            <a:off x="1165193" y="2301412"/>
            <a:ext cx="6347714" cy="4080030"/>
          </a:xfrm>
          <a:prstGeom prst="rect">
            <a:avLst/>
          </a:prstGeom>
        </p:spPr>
        <p:txBody>
          <a:bodyPr vert="horz" lIns="91440" tIns="45720" rIns="91440" bIns="45720" rtlCol="0" anchor="t">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buFont typeface="Wingdings" panose="05000000000000000000" pitchFamily="2" charset="2"/>
              <a:buChar char="Ø"/>
            </a:pPr>
            <a:r>
              <a:rPr lang="nl-NL" sz="9600" b="0" i="0" u="none" strike="noStrike">
                <a:solidFill>
                  <a:schemeClr val="tx1"/>
                </a:solidFill>
                <a:effectLst/>
                <a:ea typeface="Verdana"/>
              </a:rPr>
              <a:t>Aanmelding digitaal vanaf 1 oktober</a:t>
            </a:r>
          </a:p>
          <a:p>
            <a:pPr fontAlgn="base">
              <a:buFont typeface="Wingdings" panose="05000000000000000000" pitchFamily="2" charset="2"/>
              <a:buChar char="Ø"/>
            </a:pPr>
            <a:r>
              <a:rPr lang="en-US" sz="9600" b="0" i="0">
                <a:solidFill>
                  <a:schemeClr val="tx1"/>
                </a:solidFill>
                <a:effectLst/>
                <a:ea typeface="Verdana"/>
              </a:rPr>
              <a:t>BOL of BBL​</a:t>
            </a:r>
            <a:endParaRPr lang="en-US"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Meerdere aanmeldingen</a:t>
            </a:r>
            <a:r>
              <a:rPr lang="nl-NL" sz="9600" b="0" i="0">
                <a:solidFill>
                  <a:schemeClr val="tx1"/>
                </a:solidFill>
                <a:effectLst/>
                <a:ea typeface="Verdana"/>
              </a:rPr>
              <a:t>​</a:t>
            </a:r>
            <a:endParaRPr lang="nl-NL"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Sluitingsdatum aanmelding 1 april</a:t>
            </a:r>
            <a:r>
              <a:rPr lang="en-US" sz="9600" b="0" i="0">
                <a:solidFill>
                  <a:schemeClr val="tx1"/>
                </a:solidFill>
                <a:effectLst/>
                <a:ea typeface="Verdana"/>
              </a:rPr>
              <a:t>​</a:t>
            </a:r>
            <a:endParaRPr lang="en-US"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Definitieve plaatsing</a:t>
            </a:r>
          </a:p>
          <a:p>
            <a:pPr fontAlgn="base">
              <a:buFont typeface="Wingdings" panose="05000000000000000000" pitchFamily="2" charset="2"/>
              <a:buChar char="Ø"/>
            </a:pPr>
            <a:r>
              <a:rPr lang="nl-NL" sz="9600" err="1">
                <a:solidFill>
                  <a:schemeClr val="tx1"/>
                </a:solidFill>
                <a:ea typeface="Verdana"/>
              </a:rPr>
              <a:t>DigiD</a:t>
            </a:r>
            <a:endParaRPr lang="nl-NL" sz="9600">
              <a:solidFill>
                <a:schemeClr val="tx1"/>
              </a:solidFill>
              <a:ea typeface="Verdana"/>
            </a:endParaRPr>
          </a:p>
          <a:p>
            <a:pPr fontAlgn="base">
              <a:buFont typeface="Wingdings" panose="05000000000000000000" pitchFamily="2" charset="2"/>
              <a:buChar char="Ø"/>
            </a:pPr>
            <a:r>
              <a:rPr lang="nl-NL" sz="9600">
                <a:solidFill>
                  <a:schemeClr val="tx1"/>
                </a:solidFill>
                <a:ea typeface="Verdana"/>
              </a:rPr>
              <a:t>Centraal aanmelden mbo (CAMBO)</a:t>
            </a:r>
          </a:p>
          <a:p>
            <a:pPr fontAlgn="base">
              <a:buFont typeface="Wingdings" panose="05000000000000000000" pitchFamily="2" charset="2"/>
              <a:buChar char="Ø"/>
            </a:pPr>
            <a:r>
              <a:rPr lang="nl-NL" sz="9600" b="0" i="0">
                <a:solidFill>
                  <a:schemeClr val="tx1"/>
                </a:solidFill>
                <a:effectLst/>
                <a:ea typeface="Verdana"/>
              </a:rPr>
              <a:t>Paspoort van Succes</a:t>
            </a:r>
            <a:endParaRPr lang="en-US" sz="9600" b="0" i="0">
              <a:solidFill>
                <a:schemeClr val="tx1"/>
              </a:solidFill>
              <a:effectLst/>
              <a:ea typeface="Verdana"/>
            </a:endParaRPr>
          </a:p>
          <a:p>
            <a:pPr lvl="1">
              <a:buFont typeface="Wingdings" panose="05000000000000000000" pitchFamily="2" charset="2"/>
              <a:buChar char="Ø"/>
            </a:pPr>
            <a:r>
              <a:rPr lang="nl-NL" sz="8000">
                <a:solidFill>
                  <a:schemeClr val="tx1"/>
                </a:solidFill>
                <a:ea typeface="Verdana"/>
              </a:rPr>
              <a:t>Leerling</a:t>
            </a:r>
          </a:p>
          <a:p>
            <a:pPr lvl="1">
              <a:buFont typeface="Wingdings" panose="05000000000000000000" pitchFamily="2" charset="2"/>
              <a:buChar char="Ø"/>
            </a:pPr>
            <a:r>
              <a:rPr lang="nl-NL" sz="8000">
                <a:solidFill>
                  <a:schemeClr val="tx1"/>
                </a:solidFill>
                <a:ea typeface="Verdana"/>
              </a:rPr>
              <a:t>Coach</a:t>
            </a:r>
            <a:endParaRPr lang="nl-NL" sz="8000">
              <a:solidFill>
                <a:schemeClr val="tx1"/>
              </a:solidFill>
              <a:ea typeface="Verdana"/>
              <a:cs typeface="Calibri"/>
            </a:endParaRPr>
          </a:p>
          <a:p>
            <a:pPr lvl="1">
              <a:buFont typeface="Wingdings" panose="05000000000000000000" pitchFamily="2" charset="2"/>
              <a:buChar char="Ø"/>
            </a:pPr>
            <a:r>
              <a:rPr lang="nl-NL" sz="8000">
                <a:solidFill>
                  <a:schemeClr val="tx1"/>
                </a:solidFill>
                <a:ea typeface="Verdana"/>
              </a:rPr>
              <a:t>Ouder/verzorger</a:t>
            </a:r>
          </a:p>
          <a:p>
            <a:endParaRPr lang="nl-NL"/>
          </a:p>
        </p:txBody>
      </p:sp>
    </p:spTree>
    <p:extLst>
      <p:ext uri="{BB962C8B-B14F-4D97-AF65-F5344CB8AC3E}">
        <p14:creationId xmlns:p14="http://schemas.microsoft.com/office/powerpoint/2010/main" val="682897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5" name="Tekstvak 4">
            <a:extLst>
              <a:ext uri="{FF2B5EF4-FFF2-40B4-BE49-F238E27FC236}">
                <a16:creationId xmlns:a16="http://schemas.microsoft.com/office/drawing/2014/main" id="{7EF6E69F-C5E8-09C7-671F-9545A2026B02}"/>
              </a:ext>
            </a:extLst>
          </p:cNvPr>
          <p:cNvSpPr txBox="1"/>
          <p:nvPr/>
        </p:nvSpPr>
        <p:spPr>
          <a:xfrm>
            <a:off x="1103051" y="1799494"/>
            <a:ext cx="6094520" cy="584775"/>
          </a:xfrm>
          <a:prstGeom prst="rect">
            <a:avLst/>
          </a:prstGeom>
          <a:noFill/>
        </p:spPr>
        <p:txBody>
          <a:bodyPr wrap="square">
            <a:spAutoFit/>
          </a:bodyPr>
          <a:lstStyle/>
          <a:p>
            <a:r>
              <a:rPr lang="nl-NL" sz="3200" b="1" i="0">
                <a:effectLst/>
              </a:rPr>
              <a:t>Doorstroom naar HAVO</a:t>
            </a:r>
            <a:endParaRPr lang="nl-NL" sz="3200" b="1"/>
          </a:p>
        </p:txBody>
      </p:sp>
      <p:sp>
        <p:nvSpPr>
          <p:cNvPr id="6" name="Tekstvak 5">
            <a:extLst>
              <a:ext uri="{FF2B5EF4-FFF2-40B4-BE49-F238E27FC236}">
                <a16:creationId xmlns:a16="http://schemas.microsoft.com/office/drawing/2014/main" id="{6F453C29-4DA6-2035-CCDD-975E40ED0849}"/>
              </a:ext>
            </a:extLst>
          </p:cNvPr>
          <p:cNvSpPr txBox="1"/>
          <p:nvPr/>
        </p:nvSpPr>
        <p:spPr>
          <a:xfrm>
            <a:off x="627356" y="2876364"/>
            <a:ext cx="5468644" cy="2677656"/>
          </a:xfrm>
          <a:prstGeom prst="rect">
            <a:avLst/>
          </a:prstGeom>
          <a:noFill/>
        </p:spPr>
        <p:txBody>
          <a:bodyPr wrap="square" lIns="91440" tIns="45720" rIns="91440" bIns="45720" rtlCol="0" anchor="t">
            <a:spAutoFit/>
          </a:bodyPr>
          <a:lstStyle/>
          <a:p>
            <a:pPr marL="285750" indent="-285750" algn="l" rtl="0" fontAlgn="base">
              <a:buFont typeface="Wingdings" panose="05000000000000000000" pitchFamily="2" charset="2"/>
              <a:buChar char="Ø"/>
            </a:pPr>
            <a:r>
              <a:rPr lang="nl-NL" sz="2800" b="0" i="0" u="none" strike="noStrike">
                <a:effectLst/>
              </a:rPr>
              <a:t>Eindexamen MAVO in zeven vakken.</a:t>
            </a:r>
            <a:r>
              <a:rPr lang="en-US" sz="2800" b="0" i="0" u="none" strike="noStrike">
                <a:effectLst/>
              </a:rPr>
              <a:t>​</a:t>
            </a:r>
            <a:r>
              <a:rPr lang="en-US" sz="2800" b="0" i="0">
                <a:effectLst/>
              </a:rPr>
              <a:t>​</a:t>
            </a:r>
          </a:p>
          <a:p>
            <a:pPr marL="285750" indent="-285750" algn="l" rtl="0" fontAlgn="base">
              <a:buFont typeface="Wingdings" panose="05000000000000000000" pitchFamily="2" charset="2"/>
              <a:buChar char="Ø"/>
            </a:pPr>
            <a:r>
              <a:rPr lang="nl-NL" sz="2800" b="0" i="0" u="none" strike="noStrike">
                <a:effectLst/>
              </a:rPr>
              <a:t>Profielkeuze en examenvakken sluiten aan op het in de HAVO te kiezen profiel.</a:t>
            </a:r>
            <a:r>
              <a:rPr lang="en-US" sz="2800" b="0" i="0">
                <a:effectLst/>
              </a:rPr>
              <a:t>​</a:t>
            </a:r>
            <a:endParaRPr lang="en-US" sz="2800" b="0" i="0" dirty="0">
              <a:effectLst/>
              <a:ea typeface="Calibri"/>
              <a:cs typeface="Calibri"/>
            </a:endParaRPr>
          </a:p>
          <a:p>
            <a:endParaRPr lang="en-US" sz="2800" dirty="0">
              <a:ea typeface="Calibri"/>
              <a:cs typeface="Calibri"/>
            </a:endParaRPr>
          </a:p>
        </p:txBody>
      </p:sp>
    </p:spTree>
    <p:extLst>
      <p:ext uri="{BB962C8B-B14F-4D97-AF65-F5344CB8AC3E}">
        <p14:creationId xmlns:p14="http://schemas.microsoft.com/office/powerpoint/2010/main" val="220317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6BDC0CF5-28EC-C7BA-45F8-D6290AB6F13B}"/>
              </a:ext>
            </a:extLst>
          </p:cNvPr>
          <p:cNvSpPr txBox="1"/>
          <p:nvPr/>
        </p:nvSpPr>
        <p:spPr>
          <a:xfrm>
            <a:off x="1182950" y="1755105"/>
            <a:ext cx="6094520" cy="584775"/>
          </a:xfrm>
          <a:prstGeom prst="rect">
            <a:avLst/>
          </a:prstGeom>
          <a:noFill/>
        </p:spPr>
        <p:txBody>
          <a:bodyPr wrap="square">
            <a:spAutoFit/>
          </a:bodyPr>
          <a:lstStyle/>
          <a:p>
            <a:r>
              <a:rPr lang="nl-NL" sz="3200" b="1" i="0">
                <a:effectLst/>
              </a:rPr>
              <a:t>Vragen?</a:t>
            </a:r>
            <a:endParaRPr lang="nl-NL" sz="3200" b="1"/>
          </a:p>
        </p:txBody>
      </p:sp>
      <p:pic>
        <p:nvPicPr>
          <p:cNvPr id="2052" name="Picture 4">
            <a:extLst>
              <a:ext uri="{FF2B5EF4-FFF2-40B4-BE49-F238E27FC236}">
                <a16:creationId xmlns:a16="http://schemas.microsoft.com/office/drawing/2014/main" id="{B9BF4479-0CC7-3A2D-97BF-4B312C45D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972" y="2898563"/>
            <a:ext cx="34861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78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69440"/>
            <a:ext cx="8615680" cy="1077218"/>
          </a:xfrm>
          <a:prstGeom prst="rect">
            <a:avLst/>
          </a:prstGeom>
          <a:noFill/>
        </p:spPr>
        <p:txBody>
          <a:bodyPr wrap="square" lIns="91440" tIns="45720" rIns="91440" bIns="45720" anchor="t">
            <a:spAutoFit/>
          </a:bodyPr>
          <a:lstStyle/>
          <a:p>
            <a:pPr eaLnBrk="1" hangingPunct="1"/>
            <a:endParaRPr lang="nl-NL" sz="3200">
              <a:ea typeface="Verdana"/>
              <a:cs typeface="Calibri"/>
            </a:endParaRPr>
          </a:p>
          <a:p>
            <a:pPr eaLnBrk="1" hangingPunct="1"/>
            <a:endParaRPr lang="nl-NL" sz="3200">
              <a:ea typeface="Verdana"/>
              <a:cs typeface="Calibri"/>
            </a:endParaRPr>
          </a:p>
        </p:txBody>
      </p:sp>
      <p:pic>
        <p:nvPicPr>
          <p:cNvPr id="3" name="Afbeelding 4" descr="Afbeelding met tekst&#10;&#10;Automatisch gegenereerde beschrijving">
            <a:extLst>
              <a:ext uri="{FF2B5EF4-FFF2-40B4-BE49-F238E27FC236}">
                <a16:creationId xmlns:a16="http://schemas.microsoft.com/office/drawing/2014/main" id="{1758F5EE-6096-B289-BD3E-DE6A16C6398D}"/>
              </a:ext>
            </a:extLst>
          </p:cNvPr>
          <p:cNvPicPr>
            <a:picLocks noChangeAspect="1"/>
          </p:cNvPicPr>
          <p:nvPr/>
        </p:nvPicPr>
        <p:blipFill>
          <a:blip r:embed="rId4"/>
          <a:stretch>
            <a:fillRect/>
          </a:stretch>
        </p:blipFill>
        <p:spPr>
          <a:xfrm>
            <a:off x="2869531" y="1869233"/>
            <a:ext cx="6442910" cy="3761218"/>
          </a:xfrm>
          <a:prstGeom prst="rect">
            <a:avLst/>
          </a:prstGeom>
        </p:spPr>
      </p:pic>
    </p:spTree>
    <p:extLst>
      <p:ext uri="{BB962C8B-B14F-4D97-AF65-F5344CB8AC3E}">
        <p14:creationId xmlns:p14="http://schemas.microsoft.com/office/powerpoint/2010/main" val="233159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2296341" y="953590"/>
            <a:ext cx="5367201" cy="4441370"/>
          </a:xfrm>
        </p:spPr>
        <p:txBody>
          <a:bodyPr>
            <a:normAutofit/>
          </a:bodyPr>
          <a:lstStyle/>
          <a:p>
            <a:br>
              <a:rPr lang="nl-NL" sz="6000" b="1"/>
            </a:br>
            <a:br>
              <a:rPr lang="nl-NL" sz="6000" b="1"/>
            </a:br>
            <a:endParaRPr lang="nl-NL" sz="6000" b="1"/>
          </a:p>
        </p:txBody>
      </p:sp>
      <p:sp>
        <p:nvSpPr>
          <p:cNvPr id="9" name="Tekstvak 8"/>
          <p:cNvSpPr txBox="1"/>
          <p:nvPr/>
        </p:nvSpPr>
        <p:spPr>
          <a:xfrm>
            <a:off x="1959429" y="5602107"/>
            <a:ext cx="8273142" cy="369332"/>
          </a:xfrm>
          <a:prstGeom prst="rect">
            <a:avLst/>
          </a:prstGeom>
          <a:gradFill>
            <a:gsLst>
              <a:gs pos="0">
                <a:srgbClr val="FFFF00"/>
              </a:gs>
              <a:gs pos="100000">
                <a:schemeClr val="accent1">
                  <a:lumMod val="45000"/>
                  <a:lumOff val="55000"/>
                </a:schemeClr>
              </a:gs>
              <a:gs pos="96000">
                <a:schemeClr val="accent6"/>
              </a:gs>
              <a:gs pos="98000">
                <a:schemeClr val="accent6"/>
              </a:gs>
            </a:gsLst>
            <a:lin ang="5400000" scaled="1"/>
          </a:gradFill>
        </p:spPr>
        <p:txBody>
          <a:bodyPr wrap="square" rtlCol="0">
            <a:spAutoFit/>
          </a:bodyPr>
          <a:lstStyle/>
          <a:p>
            <a:endParaRPr lang="nl-NL" sz="1800"/>
          </a:p>
        </p:txBody>
      </p:sp>
      <p:sp>
        <p:nvSpPr>
          <p:cNvPr id="10" name="Tekstvak 9"/>
          <p:cNvSpPr txBox="1"/>
          <p:nvPr/>
        </p:nvSpPr>
        <p:spPr>
          <a:xfrm>
            <a:off x="1712844" y="561777"/>
            <a:ext cx="5573110" cy="2308324"/>
          </a:xfrm>
          <a:prstGeom prst="rect">
            <a:avLst/>
          </a:prstGeom>
          <a:noFill/>
        </p:spPr>
        <p:txBody>
          <a:bodyPr wrap="square" rtlCol="0">
            <a:spAutoFit/>
          </a:bodyPr>
          <a:lstStyle/>
          <a:p>
            <a:pPr algn="ctr"/>
            <a:r>
              <a:rPr lang="nl-NL" sz="4800" b="1">
                <a:latin typeface="Arial" panose="020B0604020202020204" pitchFamily="34" charset="0"/>
                <a:cs typeface="Arial" panose="020B0604020202020204" pitchFamily="34" charset="0"/>
              </a:rPr>
              <a:t>Regionale Praktijk Academie (RPA) </a:t>
            </a:r>
          </a:p>
          <a:p>
            <a:endParaRPr lang="nl-NL" sz="4800" b="1">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9C98548D-71D4-437C-8B39-E78C4CE7A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256" y="383515"/>
            <a:ext cx="2915723" cy="2915723"/>
          </a:xfrm>
          <a:prstGeom prst="rect">
            <a:avLst/>
          </a:prstGeom>
        </p:spPr>
      </p:pic>
      <p:pic>
        <p:nvPicPr>
          <p:cNvPr id="7" name="Afbeelding 6">
            <a:extLst>
              <a:ext uri="{FF2B5EF4-FFF2-40B4-BE49-F238E27FC236}">
                <a16:creationId xmlns:a16="http://schemas.microsoft.com/office/drawing/2014/main" id="{FF904715-DD4B-4934-BE1C-25589DDAE78A}"/>
              </a:ext>
            </a:extLst>
          </p:cNvPr>
          <p:cNvPicPr>
            <a:picLocks noChangeAspect="1"/>
          </p:cNvPicPr>
          <p:nvPr/>
        </p:nvPicPr>
        <p:blipFill>
          <a:blip r:embed="rId4"/>
          <a:stretch>
            <a:fillRect/>
          </a:stretch>
        </p:blipFill>
        <p:spPr>
          <a:xfrm>
            <a:off x="1959430" y="4243609"/>
            <a:ext cx="8273143" cy="1358498"/>
          </a:xfrm>
          <a:prstGeom prst="rect">
            <a:avLst/>
          </a:prstGeom>
        </p:spPr>
      </p:pic>
    </p:spTree>
    <p:extLst>
      <p:ext uri="{BB962C8B-B14F-4D97-AF65-F5344CB8AC3E}">
        <p14:creationId xmlns:p14="http://schemas.microsoft.com/office/powerpoint/2010/main" val="267503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E11138-4F14-4553-8FEF-BE5BBFD2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sp>
        <p:nvSpPr>
          <p:cNvPr id="3" name="Titel 1">
            <a:extLst>
              <a:ext uri="{FF2B5EF4-FFF2-40B4-BE49-F238E27FC236}">
                <a16:creationId xmlns:a16="http://schemas.microsoft.com/office/drawing/2014/main" id="{DD1F047B-320E-5FB8-32DB-B4FF1BCD3DBA}"/>
              </a:ext>
            </a:extLst>
          </p:cNvPr>
          <p:cNvSpPr>
            <a:spLocks noGrp="1"/>
          </p:cNvSpPr>
          <p:nvPr>
            <p:ph type="title"/>
          </p:nvPr>
        </p:nvSpPr>
        <p:spPr>
          <a:xfrm>
            <a:off x="1867734" y="2082788"/>
            <a:ext cx="8649478" cy="4091852"/>
          </a:xfrm>
        </p:spPr>
        <p:txBody>
          <a:bodyPr>
            <a:normAutofit fontScale="90000"/>
          </a:bodyPr>
          <a:lstStyle/>
          <a:p>
            <a:r>
              <a:rPr lang="nl-NL" sz="2200" dirty="0">
                <a:solidFill>
                  <a:srgbClr val="000000"/>
                </a:solidFill>
                <a:latin typeface="Calibri"/>
                <a:ea typeface="Calibri" panose="020F0502020204030204" pitchFamily="34" charset="0"/>
                <a:cs typeface="Calibri"/>
              </a:rPr>
              <a:t>-</a:t>
            </a:r>
            <a:r>
              <a:rPr lang="nl-NL" sz="2800" dirty="0">
                <a:solidFill>
                  <a:srgbClr val="000000"/>
                </a:solidFill>
                <a:latin typeface="Calibri"/>
                <a:ea typeface="Calibri" panose="020F0502020204030204" pitchFamily="34" charset="0"/>
                <a:cs typeface="Calibri"/>
              </a:rPr>
              <a:t> opleidingsbedrijf : mooi dichtbij</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voor wie: scholieren met interesse in techniek</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toelatingseisen: VMBO, overgangsbewijs havo 4, entree MBO 1, capaciteitentest</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niveau 2 en 3 - installatietechniek</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niveau (2), 3 en 4 - procestechniek</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kleine klassen (max. 15 leerlingen)</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persoonlijke aandacht, goede begeleiding</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zorgdragen voor beste plek</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erkend diploma</a:t>
            </a:r>
            <a:br>
              <a:rPr lang="nl-NL" sz="2800" dirty="0">
                <a:latin typeface="Calibri" panose="020F0502020204030204" pitchFamily="34" charset="0"/>
                <a:ea typeface="Calibri" panose="020F0502020204030204" pitchFamily="34" charset="0"/>
              </a:rPr>
            </a:br>
            <a:r>
              <a:rPr lang="nl-NL" sz="2800" dirty="0">
                <a:solidFill>
                  <a:srgbClr val="000000"/>
                </a:solidFill>
                <a:latin typeface="Calibri"/>
                <a:ea typeface="Calibri" panose="020F0502020204030204" pitchFamily="34" charset="0"/>
                <a:cs typeface="Calibri"/>
              </a:rPr>
              <a:t>- baangarantie </a:t>
            </a:r>
            <a:br>
              <a:rPr lang="nl-NL" sz="2200" dirty="0">
                <a:latin typeface="Calibri" panose="020F0502020204030204" pitchFamily="34" charset="0"/>
                <a:ea typeface="Calibri" panose="020F0502020204030204" pitchFamily="34" charset="0"/>
              </a:rPr>
            </a:br>
            <a:br>
              <a:rPr lang="nl-NL" sz="2200" dirty="0">
                <a:latin typeface="Calibri" panose="020F0502020204030204" pitchFamily="34" charset="0"/>
                <a:ea typeface="Calibri" panose="020F0502020204030204" pitchFamily="34" charset="0"/>
              </a:rPr>
            </a:br>
            <a:br>
              <a:rPr lang="nl-NL" sz="1800" dirty="0">
                <a:latin typeface="Calibri" panose="020F0502020204030204" pitchFamily="34" charset="0"/>
                <a:ea typeface="Calibri" panose="020F0502020204030204" pitchFamily="34" charset="0"/>
              </a:rPr>
            </a:br>
            <a:br>
              <a:rPr lang="nl-NL" sz="1800" dirty="0">
                <a:latin typeface="Calibri" panose="020F0502020204030204" pitchFamily="34" charset="0"/>
                <a:ea typeface="Calibri" panose="020F0502020204030204" pitchFamily="34" charset="0"/>
              </a:rPr>
            </a:br>
            <a:br>
              <a:rPr lang="nl-NL" sz="1800" dirty="0">
                <a:latin typeface="Calibri" panose="020F0502020204030204" pitchFamily="34" charset="0"/>
                <a:ea typeface="Calibri" panose="020F0502020204030204" pitchFamily="34" charset="0"/>
              </a:rPr>
            </a:br>
            <a:endParaRPr lang="nl-NL" sz="1800">
              <a:effectLst/>
              <a:latin typeface="Calibri" panose="020F0502020204030204" pitchFamily="34" charset="0"/>
              <a:ea typeface="Calibri" panose="020F0502020204030204" pitchFamily="34" charset="0"/>
            </a:endParaRPr>
          </a:p>
        </p:txBody>
      </p:sp>
      <p:sp>
        <p:nvSpPr>
          <p:cNvPr id="4" name="Tekstvak 3">
            <a:extLst>
              <a:ext uri="{FF2B5EF4-FFF2-40B4-BE49-F238E27FC236}">
                <a16:creationId xmlns:a16="http://schemas.microsoft.com/office/drawing/2014/main" id="{A43C8CED-47C9-CBBF-E261-7D386AB4F244}"/>
              </a:ext>
            </a:extLst>
          </p:cNvPr>
          <p:cNvSpPr txBox="1"/>
          <p:nvPr/>
        </p:nvSpPr>
        <p:spPr>
          <a:xfrm>
            <a:off x="2581014" y="570451"/>
            <a:ext cx="7222921" cy="707886"/>
          </a:xfrm>
          <a:prstGeom prst="rect">
            <a:avLst/>
          </a:prstGeom>
          <a:noFill/>
        </p:spPr>
        <p:txBody>
          <a:bodyPr wrap="square" rtlCol="0">
            <a:spAutoFit/>
          </a:bodyPr>
          <a:lstStyle/>
          <a:p>
            <a:r>
              <a:rPr lang="nl-NL" sz="4000" b="1">
                <a:latin typeface="+mj-lt"/>
              </a:rPr>
              <a:t>Wat is de RPA? </a:t>
            </a:r>
          </a:p>
        </p:txBody>
      </p:sp>
    </p:spTree>
    <p:extLst>
      <p:ext uri="{BB962C8B-B14F-4D97-AF65-F5344CB8AC3E}">
        <p14:creationId xmlns:p14="http://schemas.microsoft.com/office/powerpoint/2010/main" val="244480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2">
            <a:extLst>
              <a:ext uri="{FF2B5EF4-FFF2-40B4-BE49-F238E27FC236}">
                <a16:creationId xmlns:a16="http://schemas.microsoft.com/office/drawing/2014/main" id="{1CF7233E-871F-4A85-907D-37C3CD5A037E}"/>
              </a:ext>
            </a:extLst>
          </p:cNvPr>
          <p:cNvSpPr>
            <a:spLocks noGrp="1"/>
          </p:cNvSpPr>
          <p:nvPr>
            <p:ph type="title"/>
          </p:nvPr>
        </p:nvSpPr>
        <p:spPr>
          <a:xfrm>
            <a:off x="1671058" y="881382"/>
            <a:ext cx="7658434" cy="550079"/>
          </a:xfrm>
        </p:spPr>
        <p:txBody>
          <a:bodyPr>
            <a:noAutofit/>
          </a:bodyPr>
          <a:lstStyle/>
          <a:p>
            <a:r>
              <a:rPr lang="nl-NL" b="1">
                <a:latin typeface="+mn-lt"/>
              </a:rPr>
              <a:t>De Regionale Praktijk Academie</a:t>
            </a:r>
          </a:p>
        </p:txBody>
      </p:sp>
      <p:pic>
        <p:nvPicPr>
          <p:cNvPr id="5" name="Afbeelding 4">
            <a:extLst>
              <a:ext uri="{FF2B5EF4-FFF2-40B4-BE49-F238E27FC236}">
                <a16:creationId xmlns:a16="http://schemas.microsoft.com/office/drawing/2014/main" id="{2D3F1E61-AA4E-4C3D-9E1B-C403EDDFD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pic>
        <p:nvPicPr>
          <p:cNvPr id="4" name="Onlinemedia 3" title="Regionale Praktijk Academie (RPA): een opleiding volgen">
            <a:hlinkClick r:id="" action="ppaction://media"/>
            <a:extLst>
              <a:ext uri="{FF2B5EF4-FFF2-40B4-BE49-F238E27FC236}">
                <a16:creationId xmlns:a16="http://schemas.microsoft.com/office/drawing/2014/main" id="{C7E2E2ED-83DC-4790-BD73-6B3956905586}"/>
              </a:ext>
            </a:extLst>
          </p:cNvPr>
          <p:cNvPicPr>
            <a:picLocks noRot="1" noChangeAspect="1"/>
          </p:cNvPicPr>
          <p:nvPr>
            <a:videoFile r:link="rId1"/>
          </p:nvPr>
        </p:nvPicPr>
        <p:blipFill>
          <a:blip r:embed="rId5"/>
          <a:stretch>
            <a:fillRect/>
          </a:stretch>
        </p:blipFill>
        <p:spPr>
          <a:xfrm>
            <a:off x="1671057" y="1541291"/>
            <a:ext cx="8849886" cy="5000186"/>
          </a:xfrm>
          <a:prstGeom prst="rect">
            <a:avLst/>
          </a:prstGeom>
        </p:spPr>
      </p:pic>
    </p:spTree>
    <p:extLst>
      <p:ext uri="{BB962C8B-B14F-4D97-AF65-F5344CB8AC3E}">
        <p14:creationId xmlns:p14="http://schemas.microsoft.com/office/powerpoint/2010/main" val="3275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E11138-4F14-4553-8FEF-BE5BBFD2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sp>
        <p:nvSpPr>
          <p:cNvPr id="3" name="Titel 1">
            <a:extLst>
              <a:ext uri="{FF2B5EF4-FFF2-40B4-BE49-F238E27FC236}">
                <a16:creationId xmlns:a16="http://schemas.microsoft.com/office/drawing/2014/main" id="{DD1F047B-320E-5FB8-32DB-B4FF1BCD3DBA}"/>
              </a:ext>
            </a:extLst>
          </p:cNvPr>
          <p:cNvSpPr>
            <a:spLocks noGrp="1"/>
          </p:cNvSpPr>
          <p:nvPr>
            <p:ph type="title"/>
          </p:nvPr>
        </p:nvSpPr>
        <p:spPr>
          <a:xfrm>
            <a:off x="2249123" y="2835094"/>
            <a:ext cx="7886700" cy="2854354"/>
          </a:xfrm>
        </p:spPr>
        <p:txBody>
          <a:bodyPr>
            <a:normAutofit/>
          </a:bodyPr>
          <a:lstStyle/>
          <a:p>
            <a:r>
              <a:rPr lang="nl-NL" sz="3200" b="1">
                <a:solidFill>
                  <a:srgbClr val="000000"/>
                </a:solidFill>
                <a:latin typeface="Calibri" panose="020F0502020204030204" pitchFamily="34" charset="0"/>
                <a:ea typeface="Calibri" panose="020F0502020204030204" pitchFamily="34" charset="0"/>
              </a:rPr>
              <a:t>Telefoon: 06-13790794</a:t>
            </a:r>
            <a:br>
              <a:rPr lang="nl-NL" sz="3200" b="1">
                <a:solidFill>
                  <a:srgbClr val="000000"/>
                </a:solidFill>
                <a:latin typeface="Calibri" panose="020F0502020204030204" pitchFamily="34" charset="0"/>
                <a:ea typeface="Calibri" panose="020F0502020204030204" pitchFamily="34" charset="0"/>
              </a:rPr>
            </a:br>
            <a:r>
              <a:rPr lang="nl-NL" sz="3200" b="1">
                <a:solidFill>
                  <a:srgbClr val="000000"/>
                </a:solidFill>
                <a:latin typeface="Calibri" panose="020F0502020204030204" pitchFamily="34" charset="0"/>
                <a:ea typeface="Calibri" panose="020F0502020204030204" pitchFamily="34" charset="0"/>
              </a:rPr>
              <a:t>e-mail: freek@regionalepraktijkacademie.nl www.regionalepraktijkacademie.nl</a:t>
            </a:r>
            <a:br>
              <a:rPr lang="nl-NL" sz="1800">
                <a:solidFill>
                  <a:srgbClr val="000000"/>
                </a:solidFill>
                <a:latin typeface="Calibri" panose="020F0502020204030204" pitchFamily="34" charset="0"/>
                <a:ea typeface="Calibri" panose="020F0502020204030204" pitchFamily="34" charset="0"/>
              </a:rPr>
            </a:br>
            <a:br>
              <a:rPr lang="nl-NL" sz="1800">
                <a:solidFill>
                  <a:srgbClr val="000000"/>
                </a:solidFill>
                <a:latin typeface="Calibri" panose="020F0502020204030204" pitchFamily="34" charset="0"/>
                <a:ea typeface="Calibri" panose="020F0502020204030204" pitchFamily="34" charset="0"/>
              </a:rPr>
            </a:br>
            <a:endParaRPr lang="nl-NL" sz="1800">
              <a:effectLst/>
              <a:latin typeface="Calibri" panose="020F0502020204030204" pitchFamily="34" charset="0"/>
              <a:ea typeface="Calibri" panose="020F0502020204030204" pitchFamily="34" charset="0"/>
            </a:endParaRPr>
          </a:p>
        </p:txBody>
      </p:sp>
      <p:sp>
        <p:nvSpPr>
          <p:cNvPr id="4" name="Tekstvak 3">
            <a:extLst>
              <a:ext uri="{FF2B5EF4-FFF2-40B4-BE49-F238E27FC236}">
                <a16:creationId xmlns:a16="http://schemas.microsoft.com/office/drawing/2014/main" id="{A43C8CED-47C9-CBBF-E261-7D386AB4F244}"/>
              </a:ext>
            </a:extLst>
          </p:cNvPr>
          <p:cNvSpPr txBox="1"/>
          <p:nvPr/>
        </p:nvSpPr>
        <p:spPr>
          <a:xfrm>
            <a:off x="2249124" y="598443"/>
            <a:ext cx="7222921" cy="707886"/>
          </a:xfrm>
          <a:prstGeom prst="rect">
            <a:avLst/>
          </a:prstGeom>
          <a:noFill/>
        </p:spPr>
        <p:txBody>
          <a:bodyPr wrap="square" rtlCol="0">
            <a:spAutoFit/>
          </a:bodyPr>
          <a:lstStyle/>
          <a:p>
            <a:r>
              <a:rPr lang="nl-NL" sz="4000" b="1">
                <a:latin typeface="+mj-lt"/>
              </a:rPr>
              <a:t>Voor meer informatie:</a:t>
            </a:r>
          </a:p>
        </p:txBody>
      </p:sp>
    </p:spTree>
    <p:extLst>
      <p:ext uri="{BB962C8B-B14F-4D97-AF65-F5344CB8AC3E}">
        <p14:creationId xmlns:p14="http://schemas.microsoft.com/office/powerpoint/2010/main" val="3640414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t>Horeca College </a:t>
            </a:r>
          </a:p>
          <a:p>
            <a:pPr algn="ctr"/>
            <a:r>
              <a:rPr lang="en-US" sz="4800">
                <a:ea typeface="Calibri"/>
                <a:cs typeface="Calibri"/>
              </a:rPr>
              <a:t>Weerribben-Wieden</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pic>
        <p:nvPicPr>
          <p:cNvPr id="3" name="Afbeelding 2" descr="Afbeelding met tekst, Menselijk gezicht, glimlach, kleding&#10;&#10;Automatisch gegenereerde beschrijving">
            <a:extLst>
              <a:ext uri="{FF2B5EF4-FFF2-40B4-BE49-F238E27FC236}">
                <a16:creationId xmlns:a16="http://schemas.microsoft.com/office/drawing/2014/main" id="{37ED7BE1-91D3-D6C0-8560-A30205847829}"/>
              </a:ext>
            </a:extLst>
          </p:cNvPr>
          <p:cNvPicPr>
            <a:picLocks noChangeAspect="1"/>
          </p:cNvPicPr>
          <p:nvPr/>
        </p:nvPicPr>
        <p:blipFill>
          <a:blip r:embed="rId4"/>
          <a:stretch>
            <a:fillRect/>
          </a:stretch>
        </p:blipFill>
        <p:spPr>
          <a:xfrm>
            <a:off x="862915" y="1944600"/>
            <a:ext cx="9477631" cy="3977935"/>
          </a:xfrm>
          <a:prstGeom prst="rect">
            <a:avLst/>
          </a:prstGeom>
        </p:spPr>
      </p:pic>
    </p:spTree>
    <p:extLst>
      <p:ext uri="{BB962C8B-B14F-4D97-AF65-F5344CB8AC3E}">
        <p14:creationId xmlns:p14="http://schemas.microsoft.com/office/powerpoint/2010/main" val="2734511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t>Horeca College </a:t>
            </a:r>
          </a:p>
          <a:p>
            <a:pPr algn="ctr"/>
            <a:r>
              <a:rPr lang="en-US" sz="4800">
                <a:ea typeface="Calibri"/>
                <a:cs typeface="Calibri"/>
              </a:rPr>
              <a:t>Weerribben-Wieden</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5"/>
          <a:stretch>
            <a:fillRect/>
          </a:stretch>
        </p:blipFill>
        <p:spPr>
          <a:xfrm>
            <a:off x="8926259" y="5913724"/>
            <a:ext cx="2402205" cy="576529"/>
          </a:xfrm>
          <a:prstGeom prst="rect">
            <a:avLst/>
          </a:prstGeom>
        </p:spPr>
      </p:pic>
      <p:pic>
        <p:nvPicPr>
          <p:cNvPr id="4" name="RPA Weerribben Wieden">
            <a:hlinkClick r:id="" action="ppaction://media"/>
            <a:extLst>
              <a:ext uri="{FF2B5EF4-FFF2-40B4-BE49-F238E27FC236}">
                <a16:creationId xmlns:a16="http://schemas.microsoft.com/office/drawing/2014/main" id="{FDAD3637-CA72-7D15-773B-E67E86FAF7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6044" y="1285358"/>
            <a:ext cx="8477479" cy="4709596"/>
          </a:xfrm>
          <a:prstGeom prst="rect">
            <a:avLst/>
          </a:prstGeom>
        </p:spPr>
      </p:pic>
      <p:sp>
        <p:nvSpPr>
          <p:cNvPr id="5" name="Tekstvak 4">
            <a:extLst>
              <a:ext uri="{FF2B5EF4-FFF2-40B4-BE49-F238E27FC236}">
                <a16:creationId xmlns:a16="http://schemas.microsoft.com/office/drawing/2014/main" id="{3E22E174-ED8F-FF33-72AB-5C56506DC22C}"/>
              </a:ext>
            </a:extLst>
          </p:cNvPr>
          <p:cNvSpPr txBox="1"/>
          <p:nvPr/>
        </p:nvSpPr>
        <p:spPr>
          <a:xfrm>
            <a:off x="8963139" y="1536852"/>
            <a:ext cx="30241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b="1">
                <a:cs typeface="Calibri"/>
              </a:rPr>
              <a:t>Contactpersoon:</a:t>
            </a:r>
          </a:p>
          <a:p>
            <a:r>
              <a:rPr lang="nl-NL">
                <a:cs typeface="Calibri"/>
              </a:rPr>
              <a:t>Miriam Slomp- Dekkers</a:t>
            </a:r>
          </a:p>
          <a:p>
            <a:r>
              <a:rPr lang="nl-NL">
                <a:cs typeface="Calibri"/>
              </a:rPr>
              <a:t>Branchecoördinator RPA Horecacollege</a:t>
            </a:r>
          </a:p>
          <a:p>
            <a:r>
              <a:rPr lang="nl-NL">
                <a:cs typeface="Calibri"/>
              </a:rPr>
              <a:t>Weerribben Wieden</a:t>
            </a:r>
          </a:p>
          <a:p>
            <a:r>
              <a:rPr lang="nl-NL">
                <a:cs typeface="Calibri"/>
              </a:rPr>
              <a:t>Mailadres: </a:t>
            </a:r>
          </a:p>
          <a:p>
            <a:r>
              <a:rPr lang="nl-NL">
                <a:ea typeface="+mn-lt"/>
                <a:cs typeface="+mn-lt"/>
              </a:rPr>
              <a:t>miriam@bcsteenwijkerland.nl</a:t>
            </a:r>
            <a:endParaRPr lang="nl-NL"/>
          </a:p>
        </p:txBody>
      </p:sp>
    </p:spTree>
    <p:extLst>
      <p:ext uri="{BB962C8B-B14F-4D97-AF65-F5344CB8AC3E}">
        <p14:creationId xmlns:p14="http://schemas.microsoft.com/office/powerpoint/2010/main" val="20894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89760"/>
            <a:ext cx="8554720" cy="3046988"/>
          </a:xfrm>
          <a:prstGeom prst="rect">
            <a:avLst/>
          </a:prstGeom>
          <a:noFill/>
        </p:spPr>
        <p:txBody>
          <a:bodyPr wrap="square">
            <a:spAutoFit/>
          </a:bodyPr>
          <a:lstStyle/>
          <a:p>
            <a:pPr eaLnBrk="1" hangingPunct="1"/>
            <a:r>
              <a:rPr lang="nl-NL" sz="3200" b="1">
                <a:ea typeface="Verdana"/>
                <a:cs typeface="Verdana"/>
              </a:rPr>
              <a:t>Examens</a:t>
            </a:r>
          </a:p>
          <a:p>
            <a:pPr eaLnBrk="1" hangingPunct="1"/>
            <a:endParaRPr lang="nl-NL" sz="3200">
              <a:ea typeface="Verdana"/>
              <a:cs typeface="Verdana"/>
            </a:endParaRPr>
          </a:p>
          <a:p>
            <a:pPr eaLnBrk="1" hangingPunct="1"/>
            <a:r>
              <a:rPr lang="nl-NL" sz="3200">
                <a:ea typeface="Verdana"/>
                <a:cs typeface="Verdana"/>
              </a:rPr>
              <a:t>Examensecretaris - Martine Lukas</a:t>
            </a:r>
          </a:p>
          <a:p>
            <a:pPr eaLnBrk="1" hangingPunct="1"/>
            <a:endParaRPr lang="nl-NL" sz="3200">
              <a:ea typeface="Verdana"/>
              <a:cs typeface="Verdana"/>
            </a:endParaRPr>
          </a:p>
          <a:p>
            <a:pPr eaLnBrk="1" hangingPunct="1"/>
            <a:r>
              <a:rPr lang="nl-NL" sz="3200">
                <a:ea typeface="Verdana"/>
                <a:cs typeface="Verdana"/>
                <a:hlinkClick r:id="rId4"/>
              </a:rPr>
              <a:t>mlukas@eekeringe.nl</a:t>
            </a:r>
            <a:endParaRPr lang="nl-NL" sz="3200">
              <a:ea typeface="Verdana"/>
              <a:cs typeface="Verdana"/>
            </a:endParaRPr>
          </a:p>
          <a:p>
            <a:pPr eaLnBrk="1" hangingPunct="1"/>
            <a:r>
              <a:rPr lang="nl-NL" sz="3200">
                <a:ea typeface="Verdana"/>
                <a:cs typeface="Verdana"/>
                <a:hlinkClick r:id="rId5"/>
              </a:rPr>
              <a:t>examens@eekeringe.nl</a:t>
            </a:r>
            <a:r>
              <a:rPr lang="nl-NL" sz="3200">
                <a:ea typeface="Verdana"/>
                <a:cs typeface="Verdana"/>
              </a:rPr>
              <a:t> </a:t>
            </a:r>
          </a:p>
        </p:txBody>
      </p:sp>
    </p:spTree>
    <p:extLst>
      <p:ext uri="{BB962C8B-B14F-4D97-AF65-F5344CB8AC3E}">
        <p14:creationId xmlns:p14="http://schemas.microsoft.com/office/powerpoint/2010/main" val="223091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5016758"/>
          </a:xfrm>
          <a:prstGeom prst="rect">
            <a:avLst/>
          </a:prstGeom>
          <a:noFill/>
        </p:spPr>
        <p:txBody>
          <a:bodyPr wrap="square" lIns="91440" tIns="45720" rIns="91440" bIns="45720" anchor="t">
            <a:spAutoFit/>
          </a:bodyPr>
          <a:lstStyle/>
          <a:p>
            <a:r>
              <a:rPr lang="nl-NL" sz="3200" dirty="0">
                <a:ea typeface="Calibri"/>
                <a:cs typeface="Calibri"/>
              </a:rPr>
              <a:t>Het examen</a:t>
            </a:r>
          </a:p>
          <a:p>
            <a:endParaRPr lang="nl-NL" sz="3200" dirty="0">
              <a:ea typeface="Calibri"/>
              <a:cs typeface="Calibri"/>
            </a:endParaRPr>
          </a:p>
          <a:p>
            <a:r>
              <a:rPr lang="nl-NL" sz="3200" dirty="0">
                <a:ea typeface="Calibri"/>
                <a:cs typeface="Calibri"/>
              </a:rPr>
              <a:t>Het examen bestaat voor bijna elk vak/programma uit de volgende delen:</a:t>
            </a:r>
            <a:endParaRPr lang="nl-NL" dirty="0">
              <a:ea typeface="Calibri"/>
              <a:cs typeface="Calibri"/>
            </a:endParaRPr>
          </a:p>
          <a:p>
            <a:r>
              <a:rPr lang="nl-NL" sz="3200" dirty="0">
                <a:ea typeface="Calibri"/>
                <a:cs typeface="Calibri"/>
              </a:rPr>
              <a:t>     Het school examen (SE) </a:t>
            </a:r>
          </a:p>
          <a:p>
            <a:r>
              <a:rPr lang="nl-NL" sz="3200" dirty="0">
                <a:ea typeface="Calibri"/>
                <a:cs typeface="Calibri"/>
              </a:rPr>
              <a:t>     Het Centraal Praktisch en Schriftelijk Examen (CSPE)</a:t>
            </a:r>
            <a:endParaRPr lang="en-US" sz="3200" dirty="0">
              <a:ea typeface="Calibri"/>
              <a:cs typeface="Calibri"/>
            </a:endParaRPr>
          </a:p>
          <a:p>
            <a:pPr lvl="1"/>
            <a:r>
              <a:rPr lang="nl-NL" sz="3200" dirty="0">
                <a:ea typeface="Calibri"/>
                <a:cs typeface="Calibri"/>
              </a:rPr>
              <a:t>Het centraal examen (CE)</a:t>
            </a:r>
          </a:p>
          <a:p>
            <a:endParaRPr lang="nl-NL" sz="3200" dirty="0">
              <a:ea typeface="Calibri"/>
              <a:cs typeface="Calibri"/>
            </a:endParaRPr>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3727201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4031873"/>
          </a:xfrm>
          <a:prstGeom prst="rect">
            <a:avLst/>
          </a:prstGeom>
          <a:noFill/>
        </p:spPr>
        <p:txBody>
          <a:bodyPr wrap="square" lIns="91440" tIns="45720" rIns="91440" bIns="45720" anchor="t">
            <a:spAutoFit/>
          </a:bodyPr>
          <a:lstStyle/>
          <a:p>
            <a:pPr eaLnBrk="1" hangingPunct="1"/>
            <a:r>
              <a:rPr lang="nl-NL" sz="3200" b="1" dirty="0"/>
              <a:t>Schoolexamen (SE)</a:t>
            </a:r>
          </a:p>
          <a:p>
            <a:pPr eaLnBrk="1" hangingPunct="1"/>
            <a:endParaRPr lang="nl-NL" sz="3200" dirty="0">
              <a:ea typeface="Verdana"/>
              <a:cs typeface="Verdana"/>
            </a:endParaRPr>
          </a:p>
          <a:p>
            <a:pPr eaLnBrk="1" hangingPunct="1"/>
            <a:r>
              <a:rPr lang="nl-NL" sz="3200" dirty="0"/>
              <a:t>Vastgelegd in het programma van toetsing en afsluiting (PTA).</a:t>
            </a:r>
            <a:endParaRPr lang="nl-NL" sz="3200" dirty="0">
              <a:ea typeface="Calibri"/>
              <a:cs typeface="Calibri"/>
            </a:endParaRPr>
          </a:p>
          <a:p>
            <a:r>
              <a:rPr lang="nl-NL" sz="3200" dirty="0">
                <a:ea typeface="Calibri"/>
                <a:cs typeface="Calibri"/>
              </a:rPr>
              <a:t>Inhoud en vorm zijn bepaald door de school.</a:t>
            </a:r>
          </a:p>
          <a:p>
            <a:endParaRPr lang="nl-NL" sz="3200" dirty="0"/>
          </a:p>
          <a:p>
            <a:pPr eaLnBrk="1" hangingPunct="1"/>
            <a:r>
              <a:rPr lang="nl-NL" sz="3200" dirty="0"/>
              <a:t>Afname in het 3</a:t>
            </a:r>
            <a:r>
              <a:rPr lang="nl-NL" sz="3200" baseline="30000" dirty="0"/>
              <a:t>e</a:t>
            </a:r>
            <a:r>
              <a:rPr lang="nl-NL" sz="3200" dirty="0"/>
              <a:t> en 4</a:t>
            </a:r>
            <a:r>
              <a:rPr lang="nl-NL" sz="3200" baseline="30000" dirty="0"/>
              <a:t>e</a:t>
            </a:r>
            <a:r>
              <a:rPr lang="nl-NL" sz="3200" dirty="0"/>
              <a:t> leerjaar.</a:t>
            </a:r>
            <a:endParaRPr lang="nl-NL" sz="3200" dirty="0">
              <a:ea typeface="Calibri"/>
              <a:cs typeface="Calibri"/>
            </a:endParaRPr>
          </a:p>
          <a:p>
            <a:r>
              <a:rPr lang="nl-NL" sz="3200" dirty="0"/>
              <a:t>Resultaten in het examendossier. (Magister, kolom 5000)</a:t>
            </a:r>
            <a:endParaRPr lang="nl-NL" sz="3200" dirty="0">
              <a:cs typeface="Calibri"/>
            </a:endParaRPr>
          </a:p>
          <a:p>
            <a:pPr eaLnBrk="1" hangingPunct="1"/>
            <a:endParaRPr lang="nl-NL" sz="3200" dirty="0">
              <a:ea typeface="Verdana"/>
              <a:cs typeface="Verdana"/>
            </a:endParaRPr>
          </a:p>
        </p:txBody>
      </p:sp>
    </p:spTree>
    <p:extLst>
      <p:ext uri="{BB962C8B-B14F-4D97-AF65-F5344CB8AC3E}">
        <p14:creationId xmlns:p14="http://schemas.microsoft.com/office/powerpoint/2010/main" val="6890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3539430"/>
          </a:xfrm>
          <a:prstGeom prst="rect">
            <a:avLst/>
          </a:prstGeom>
          <a:noFill/>
        </p:spPr>
        <p:txBody>
          <a:bodyPr wrap="square" lIns="91440" tIns="45720" rIns="91440" bIns="45720" anchor="t">
            <a:spAutoFit/>
          </a:bodyPr>
          <a:lstStyle/>
          <a:p>
            <a:r>
              <a:rPr lang="nl-NL" sz="3200" b="1"/>
              <a:t>Programma van toetsing en afsluiting (PTA)</a:t>
            </a:r>
          </a:p>
          <a:p>
            <a:pPr eaLnBrk="1" hangingPunct="1"/>
            <a:endParaRPr lang="nl-NL" sz="3200"/>
          </a:p>
          <a:p>
            <a:pPr eaLnBrk="1" hangingPunct="1"/>
            <a:r>
              <a:rPr lang="nl-NL" sz="3200"/>
              <a:t>Opsomming van alle toetsen die meetellen voor het cijfer School Examen.</a:t>
            </a:r>
            <a:endParaRPr lang="nl-NL" sz="3200">
              <a:ea typeface="Calibri"/>
              <a:cs typeface="Calibri"/>
            </a:endParaRPr>
          </a:p>
          <a:p>
            <a:pPr eaLnBrk="1" hangingPunct="1"/>
            <a:endParaRPr lang="nl-NL" sz="3200"/>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414765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4524315"/>
          </a:xfrm>
          <a:prstGeom prst="rect">
            <a:avLst/>
          </a:prstGeom>
          <a:noFill/>
        </p:spPr>
        <p:txBody>
          <a:bodyPr wrap="square" lIns="91440" tIns="45720" rIns="91440" bIns="45720" anchor="t">
            <a:spAutoFit/>
          </a:bodyPr>
          <a:lstStyle/>
          <a:p>
            <a:pPr eaLnBrk="1" hangingPunct="1"/>
            <a:r>
              <a:rPr lang="nl-NL" sz="3200" dirty="0"/>
              <a:t>Onderdelen van het schoolexamen</a:t>
            </a:r>
          </a:p>
          <a:p>
            <a:pPr eaLnBrk="1" hangingPunct="1"/>
            <a:endParaRPr lang="nl-NL" sz="3200" dirty="0"/>
          </a:p>
          <a:p>
            <a:r>
              <a:rPr lang="nl-NL" sz="3200" dirty="0"/>
              <a:t>Schriftelijke toetsen, digitale toetsen in </a:t>
            </a:r>
            <a:r>
              <a:rPr lang="nl-NL" sz="3200" dirty="0" err="1"/>
              <a:t>quayn</a:t>
            </a:r>
            <a:endParaRPr lang="nl-NL" sz="3200" dirty="0">
              <a:ea typeface="Calibri"/>
              <a:cs typeface="Calibri"/>
            </a:endParaRPr>
          </a:p>
          <a:p>
            <a:r>
              <a:rPr lang="nl-NL" sz="3200" dirty="0"/>
              <a:t>Mondelinge toetsen</a:t>
            </a:r>
            <a:endParaRPr lang="nl-NL" sz="3200" dirty="0">
              <a:ea typeface="Verdana"/>
              <a:cs typeface="Verdana"/>
            </a:endParaRPr>
          </a:p>
          <a:p>
            <a:r>
              <a:rPr lang="nl-NL" sz="3200" dirty="0"/>
              <a:t>Praktische toetsen</a:t>
            </a:r>
            <a:endParaRPr lang="nl-NL" sz="3200" dirty="0">
              <a:ea typeface="Verdana"/>
              <a:cs typeface="Verdana"/>
            </a:endParaRPr>
          </a:p>
          <a:p>
            <a:r>
              <a:rPr lang="nl-NL" sz="3200" dirty="0">
                <a:ea typeface="Verdana"/>
                <a:cs typeface="Verdana"/>
              </a:rPr>
              <a:t>Handelingsdelen</a:t>
            </a:r>
          </a:p>
          <a:p>
            <a:endParaRPr lang="nl-NL" sz="3200" dirty="0">
              <a:ea typeface="Verdana"/>
            </a:endParaRPr>
          </a:p>
          <a:p>
            <a:r>
              <a:rPr lang="nl-NL" sz="3200" dirty="0"/>
              <a:t>Profielwerkstuk</a:t>
            </a:r>
            <a:r>
              <a:rPr lang="nl-NL" sz="3200" dirty="0">
                <a:ea typeface="Verdana"/>
              </a:rPr>
              <a:t> (a</a:t>
            </a:r>
            <a:r>
              <a:rPr lang="nl-NL" sz="3200" dirty="0"/>
              <a:t>lleen voor MAVO 4, dec)</a:t>
            </a:r>
            <a:endParaRPr lang="nl-NL" sz="3200" dirty="0">
              <a:ea typeface="Verdana"/>
              <a:cs typeface="Verdana"/>
            </a:endParaRPr>
          </a:p>
          <a:p>
            <a:pPr eaLnBrk="1" hangingPunct="1"/>
            <a:endParaRPr lang="nl-NL" sz="3200" dirty="0">
              <a:ea typeface="Verdana"/>
              <a:cs typeface="Verdana"/>
            </a:endParaRPr>
          </a:p>
        </p:txBody>
      </p:sp>
    </p:spTree>
    <p:extLst>
      <p:ext uri="{BB962C8B-B14F-4D97-AF65-F5344CB8AC3E}">
        <p14:creationId xmlns:p14="http://schemas.microsoft.com/office/powerpoint/2010/main" val="285427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81851"/>
            <a:ext cx="10454704" cy="3046988"/>
          </a:xfrm>
          <a:prstGeom prst="rect">
            <a:avLst/>
          </a:prstGeom>
          <a:noFill/>
        </p:spPr>
        <p:txBody>
          <a:bodyPr wrap="square" lIns="91440" tIns="45720" rIns="91440" bIns="45720" anchor="t">
            <a:spAutoFit/>
          </a:bodyPr>
          <a:lstStyle/>
          <a:p>
            <a:pPr eaLnBrk="1" hangingPunct="1"/>
            <a:r>
              <a:rPr lang="nl-NL" sz="3200"/>
              <a:t>Werkstukken</a:t>
            </a:r>
            <a:endParaRPr lang="en-US"/>
          </a:p>
          <a:p>
            <a:pPr eaLnBrk="1" hangingPunct="1"/>
            <a:r>
              <a:rPr lang="nl-NL" sz="3200"/>
              <a:t>Boekverslagen</a:t>
            </a:r>
            <a:endParaRPr lang="nl-NL" sz="3200">
              <a:ea typeface="Calibri"/>
              <a:cs typeface="Calibri"/>
            </a:endParaRPr>
          </a:p>
          <a:p>
            <a:pPr eaLnBrk="1" hangingPunct="1"/>
            <a:r>
              <a:rPr lang="nl-NL" sz="3200"/>
              <a:t>Werkverslagen</a:t>
            </a:r>
            <a:endParaRPr lang="nl-NL" sz="3200">
              <a:ea typeface="Calibri"/>
              <a:cs typeface="Calibri"/>
            </a:endParaRPr>
          </a:p>
          <a:p>
            <a:pPr eaLnBrk="1" hangingPunct="1"/>
            <a:endParaRPr lang="nl-NL" sz="3200"/>
          </a:p>
          <a:p>
            <a:r>
              <a:rPr lang="nl-NL" sz="3200">
                <a:ea typeface="Calibri" panose="020F0502020204030204"/>
                <a:cs typeface="Calibri" panose="020F0502020204030204"/>
              </a:rPr>
              <a:t>Inleverdata in magister</a:t>
            </a:r>
            <a:endParaRPr lang="nl-NL" sz="3200"/>
          </a:p>
          <a:p>
            <a:pPr eaLnBrk="1" hangingPunct="1"/>
            <a:endParaRPr lang="nl-NL" sz="3200">
              <a:ea typeface="Verdana"/>
              <a:cs typeface="Verdana"/>
            </a:endParaRPr>
          </a:p>
        </p:txBody>
      </p:sp>
    </p:spTree>
    <p:extLst>
      <p:ext uri="{BB962C8B-B14F-4D97-AF65-F5344CB8AC3E}">
        <p14:creationId xmlns:p14="http://schemas.microsoft.com/office/powerpoint/2010/main" val="408012117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resentatie Eekeringe (voorbeeld)" id="{4D5C72BF-5DB1-4BFC-9D31-7EAE49007D4D}" vid="{F4E823BA-0CF8-4E2C-8229-BC56FC3765AB}"/>
    </a:ext>
  </a:ext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36AA2CEFDDC04AAEDC34D30180715E" ma:contentTypeVersion="5" ma:contentTypeDescription="Een nieuw document maken." ma:contentTypeScope="" ma:versionID="46f25bc8cf53d4e297cf5d255ac9da69">
  <xsd:schema xmlns:xsd="http://www.w3.org/2001/XMLSchema" xmlns:xs="http://www.w3.org/2001/XMLSchema" xmlns:p="http://schemas.microsoft.com/office/2006/metadata/properties" xmlns:ns2="1c09d6ba-92a0-49cb-b088-22b403ac8ce5" xmlns:ns3="9acd876f-5d78-44e1-97e8-3d9c52aa1e7b" targetNamespace="http://schemas.microsoft.com/office/2006/metadata/properties" ma:root="true" ma:fieldsID="8e375bbce717451a47b61f7f1c8f5bc6" ns2:_="" ns3:_="">
    <xsd:import namespace="1c09d6ba-92a0-49cb-b088-22b403ac8ce5"/>
    <xsd:import namespace="9acd876f-5d78-44e1-97e8-3d9c52aa1e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9d6ba-92a0-49cb-b088-22b403ac8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cd876f-5d78-44e1-97e8-3d9c52aa1e7b"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cd876f-5d78-44e1-97e8-3d9c52aa1e7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C88C0-CE77-4FD3-9B74-01168DF7B8C0}">
  <ds:schemaRefs>
    <ds:schemaRef ds:uri="1c09d6ba-92a0-49cb-b088-22b403ac8ce5"/>
    <ds:schemaRef ds:uri="9acd876f-5d78-44e1-97e8-3d9c52aa1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203FF4C-A527-4426-A68A-A229DFC027B1}">
  <ds:schemaRefs>
    <ds:schemaRef ds:uri="http://schemas.microsoft.com/office/2006/metadata/properties"/>
    <ds:schemaRef ds:uri="http://schemas.microsoft.com/office/2006/documentManagement/types"/>
    <ds:schemaRef ds:uri="http://purl.org/dc/dcmitype/"/>
    <ds:schemaRef ds:uri="1c09d6ba-92a0-49cb-b088-22b403ac8ce5"/>
    <ds:schemaRef ds:uri="http://purl.org/dc/elements/1.1/"/>
    <ds:schemaRef ds:uri="http://purl.org/dc/terms/"/>
    <ds:schemaRef ds:uri="http://schemas.microsoft.com/office/infopath/2007/PartnerControls"/>
    <ds:schemaRef ds:uri="http://schemas.openxmlformats.org/package/2006/metadata/core-properties"/>
    <ds:schemaRef ds:uri="9acd876f-5d78-44e1-97e8-3d9c52aa1e7b"/>
    <ds:schemaRef ds:uri="http://www.w3.org/XML/1998/namespace"/>
  </ds:schemaRefs>
</ds:datastoreItem>
</file>

<file path=customXml/itemProps3.xml><?xml version="1.0" encoding="utf-8"?>
<ds:datastoreItem xmlns:ds="http://schemas.openxmlformats.org/officeDocument/2006/customXml" ds:itemID="{64029259-3092-4BC6-B2F2-D93F3A512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Powerpointpresentatie Eekeringe (voorbeeld) (2)</Template>
  <TotalTime>138</TotalTime>
  <Words>1136</Words>
  <Application>Microsoft Office PowerPoint</Application>
  <PresentationFormat>Breedbeeld</PresentationFormat>
  <Paragraphs>230</Paragraphs>
  <Slides>35</Slides>
  <Notes>35</Notes>
  <HiddenSlides>0</HiddenSlides>
  <MMClips>2</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35</vt:i4>
      </vt:variant>
    </vt:vector>
  </HeadingPairs>
  <TitlesOfParts>
    <vt:vector size="44" baseType="lpstr">
      <vt:lpstr>Arial</vt:lpstr>
      <vt:lpstr>Calibri</vt:lpstr>
      <vt:lpstr>Calibri Light</vt:lpstr>
      <vt:lpstr>Rockwell</vt:lpstr>
      <vt:lpstr>Trebuchet MS</vt:lpstr>
      <vt:lpstr>Verdana</vt:lpstr>
      <vt:lpstr>Wingdings</vt:lpstr>
      <vt:lpstr>Kantoorthema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opleidingsbedrijf : mooi dichtbij - voor wie: scholieren met interesse in techniek - toelatingseisen: VMBO, overgangsbewijs havo 4, entree MBO 1, capaciteitentest - niveau 2 en 3 - installatietechniek - niveau (2), 3 en 4 - procestechniek - kleine klassen (max. 15 leerlingen) - persoonlijke aandacht, goede begeleiding - zorgdragen voor beste plek - erkend diploma - baangarantie      </vt:lpstr>
      <vt:lpstr>De Regionale Praktijk Academie</vt:lpstr>
      <vt:lpstr>Telefoon: 06-13790794 e-mail: freek@regionalepraktijkacademie.nl www.regionalepraktijkacademie.nl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 Koster - SG Eekeringe</dc:creator>
  <cp:lastModifiedBy>M. Lukas - SG Eekeringe</cp:lastModifiedBy>
  <cp:revision>177</cp:revision>
  <cp:lastPrinted>2024-10-15T11:31:30Z</cp:lastPrinted>
  <dcterms:created xsi:type="dcterms:W3CDTF">2022-09-12T12:58:26Z</dcterms:created>
  <dcterms:modified xsi:type="dcterms:W3CDTF">2024-10-15T11:51:42Z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110300</vt:r8>
  </property>
  <property fmtid="{D5CDD505-2E9C-101B-9397-08002B2CF9AE}" pid="3" name="ContentTypeId">
    <vt:lpwstr>0x0101008436AA2CEFDDC04AAEDC34D30180715E</vt:lpwstr>
  </property>
  <property fmtid="{D5CDD505-2E9C-101B-9397-08002B2CF9AE}" pid="4" name="ComplianceAssetId">
    <vt:lpwstr/>
  </property>
  <property fmtid="{D5CDD505-2E9C-101B-9397-08002B2CF9AE}" pid="5" name="_ExtendedDescription">
    <vt:lpwstr/>
  </property>
</Properties>
</file>